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4"/>
    <p:sldMasterId id="2147483748" r:id="rId5"/>
    <p:sldMasterId id="2147483751" r:id="rId6"/>
  </p:sldMasterIdLst>
  <p:notesMasterIdLst>
    <p:notesMasterId r:id="rId38"/>
  </p:notesMasterIdLst>
  <p:handoutMasterIdLst>
    <p:handoutMasterId r:id="rId39"/>
  </p:handoutMasterIdLst>
  <p:sldIdLst>
    <p:sldId id="268" r:id="rId7"/>
    <p:sldId id="256" r:id="rId8"/>
    <p:sldId id="257" r:id="rId9"/>
    <p:sldId id="2581" r:id="rId10"/>
    <p:sldId id="265" r:id="rId11"/>
    <p:sldId id="2564" r:id="rId12"/>
    <p:sldId id="2577" r:id="rId13"/>
    <p:sldId id="258" r:id="rId14"/>
    <p:sldId id="2578" r:id="rId15"/>
    <p:sldId id="2587" r:id="rId16"/>
    <p:sldId id="2567" r:id="rId17"/>
    <p:sldId id="2583" r:id="rId18"/>
    <p:sldId id="2584" r:id="rId19"/>
    <p:sldId id="2585" r:id="rId20"/>
    <p:sldId id="2580" r:id="rId21"/>
    <p:sldId id="262" r:id="rId22"/>
    <p:sldId id="2569" r:id="rId23"/>
    <p:sldId id="2570" r:id="rId24"/>
    <p:sldId id="263" r:id="rId25"/>
    <p:sldId id="264" r:id="rId26"/>
    <p:sldId id="266" r:id="rId27"/>
    <p:sldId id="273" r:id="rId28"/>
    <p:sldId id="274" r:id="rId29"/>
    <p:sldId id="275" r:id="rId30"/>
    <p:sldId id="276" r:id="rId31"/>
    <p:sldId id="2586" r:id="rId32"/>
    <p:sldId id="279" r:id="rId33"/>
    <p:sldId id="304" r:id="rId34"/>
    <p:sldId id="282" r:id="rId35"/>
    <p:sldId id="290" r:id="rId36"/>
    <p:sldId id="283" r:id="rId37"/>
  </p:sldIdLst>
  <p:sldSz cx="12192000" cy="6858000"/>
  <p:notesSz cx="6858000" cy="9144000"/>
  <p:custDataLst>
    <p:tags r:id="rId40"/>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72EB69-CDFB-4042-9C3D-758F9FE74499}" v="604" dt="2026-03-13T00:49:32.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219" autoAdjust="0"/>
    <p:restoredTop sz="75547" autoAdjust="0"/>
  </p:normalViewPr>
  <p:slideViewPr>
    <p:cSldViewPr snapToGrid="0">
      <p:cViewPr>
        <p:scale>
          <a:sx n="42" d="100"/>
          <a:sy n="42" d="100"/>
        </p:scale>
        <p:origin x="520" y="272"/>
      </p:cViewPr>
      <p:guideLst/>
    </p:cSldViewPr>
  </p:slideViewPr>
  <p:notesTextViewPr>
    <p:cViewPr>
      <p:scale>
        <a:sx n="100" d="100"/>
        <a:sy n="100" d="100"/>
      </p:scale>
      <p:origin x="0" y="0"/>
    </p:cViewPr>
  </p:notesTextViewPr>
  <p:sorterViewPr>
    <p:cViewPr>
      <p:scale>
        <a:sx n="120" d="100"/>
        <a:sy n="120" d="100"/>
      </p:scale>
      <p:origin x="0" y="-12824"/>
    </p:cViewPr>
  </p:sorter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549304-A1AE-442A-A8E0-03D06B95AB01}"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sv-SE"/>
        </a:p>
      </dgm:t>
    </dgm:pt>
    <dgm:pt modelId="{77E5BB1B-1A08-447A-9765-7173FA565F0A}">
      <dgm:prSet/>
      <dgm:spPr/>
      <dgm:t>
        <a:bodyPr/>
        <a:lstStyle/>
        <a:p>
          <a:pPr>
            <a:lnSpc>
              <a:spcPct val="100000"/>
            </a:lnSpc>
            <a:defRPr b="1"/>
          </a:pPr>
          <a:r>
            <a:rPr lang="sv-SE"/>
            <a:t>Lärandeprocessen</a:t>
          </a:r>
        </a:p>
      </dgm:t>
    </dgm:pt>
    <dgm:pt modelId="{1CDC6A47-40E3-49AF-97AC-185585F3EE0C}" type="parTrans" cxnId="{4E2207CA-F5AE-4B67-9A79-39AD205F87C8}">
      <dgm:prSet/>
      <dgm:spPr/>
      <dgm:t>
        <a:bodyPr/>
        <a:lstStyle/>
        <a:p>
          <a:endParaRPr lang="sv-SE"/>
        </a:p>
      </dgm:t>
    </dgm:pt>
    <dgm:pt modelId="{4C549CCC-4ACE-467F-972F-13127D293EEF}" type="sibTrans" cxnId="{4E2207CA-F5AE-4B67-9A79-39AD205F87C8}">
      <dgm:prSet/>
      <dgm:spPr/>
      <dgm:t>
        <a:bodyPr/>
        <a:lstStyle/>
        <a:p>
          <a:pPr>
            <a:lnSpc>
              <a:spcPct val="100000"/>
            </a:lnSpc>
            <a:defRPr b="1"/>
          </a:pPr>
          <a:endParaRPr lang="sv-SE"/>
        </a:p>
      </dgm:t>
    </dgm:pt>
    <dgm:pt modelId="{EA16C16A-985F-40B1-B19C-E7FF31A868C7}">
      <dgm:prSet/>
      <dgm:spPr/>
      <dgm:t>
        <a:bodyPr/>
        <a:lstStyle/>
        <a:p>
          <a:pPr>
            <a:lnSpc>
              <a:spcPct val="100000"/>
            </a:lnSpc>
          </a:pPr>
          <a:r>
            <a:rPr lang="sv-SE"/>
            <a:t>Att känna stress och hålla högt tempo är vanligt när man lär sig något nytt. Det är en naturlig del av resan.</a:t>
          </a:r>
        </a:p>
      </dgm:t>
    </dgm:pt>
    <dgm:pt modelId="{628F6AAA-BAAE-45BA-9021-E531555BBD4B}" type="parTrans" cxnId="{0A0EF90E-B946-4EDC-8418-5E1A96EC70B4}">
      <dgm:prSet/>
      <dgm:spPr/>
      <dgm:t>
        <a:bodyPr/>
        <a:lstStyle/>
        <a:p>
          <a:endParaRPr lang="sv-SE"/>
        </a:p>
      </dgm:t>
    </dgm:pt>
    <dgm:pt modelId="{4194CDB5-FE3B-484C-93E1-BDFEB6A6DF24}" type="sibTrans" cxnId="{0A0EF90E-B946-4EDC-8418-5E1A96EC70B4}">
      <dgm:prSet/>
      <dgm:spPr/>
      <dgm:t>
        <a:bodyPr/>
        <a:lstStyle/>
        <a:p>
          <a:endParaRPr lang="sv-SE"/>
        </a:p>
      </dgm:t>
    </dgm:pt>
    <dgm:pt modelId="{9233C779-253F-4016-AA34-EC89435EA587}">
      <dgm:prSet/>
      <dgm:spPr/>
      <dgm:t>
        <a:bodyPr/>
        <a:lstStyle/>
        <a:p>
          <a:pPr>
            <a:lnSpc>
              <a:spcPct val="100000"/>
            </a:lnSpc>
            <a:defRPr b="1"/>
          </a:pPr>
          <a:r>
            <a:rPr lang="sv-SE"/>
            <a:t>Tekniska utmaningar</a:t>
          </a:r>
        </a:p>
      </dgm:t>
    </dgm:pt>
    <dgm:pt modelId="{8902C6DA-AEDB-4A82-957F-A3F862CD43B2}" type="parTrans" cxnId="{470E24BB-A4FA-4E55-8200-FE554F06041D}">
      <dgm:prSet/>
      <dgm:spPr/>
      <dgm:t>
        <a:bodyPr/>
        <a:lstStyle/>
        <a:p>
          <a:endParaRPr lang="sv-SE"/>
        </a:p>
      </dgm:t>
    </dgm:pt>
    <dgm:pt modelId="{9B043C34-1A7D-4136-A0FC-6A42E3B96881}" type="sibTrans" cxnId="{470E24BB-A4FA-4E55-8200-FE554F06041D}">
      <dgm:prSet/>
      <dgm:spPr/>
      <dgm:t>
        <a:bodyPr/>
        <a:lstStyle/>
        <a:p>
          <a:pPr>
            <a:lnSpc>
              <a:spcPct val="100000"/>
            </a:lnSpc>
            <a:defRPr b="1"/>
          </a:pPr>
          <a:endParaRPr lang="sv-SE"/>
        </a:p>
      </dgm:t>
    </dgm:pt>
    <dgm:pt modelId="{34C5EA4E-3757-40B6-8867-B72CBF2B4BAC}">
      <dgm:prSet/>
      <dgm:spPr/>
      <dgm:t>
        <a:bodyPr/>
        <a:lstStyle/>
        <a:p>
          <a:pPr>
            <a:lnSpc>
              <a:spcPct val="100000"/>
            </a:lnSpc>
          </a:pPr>
          <a:r>
            <a:rPr lang="sv-SE"/>
            <a:t>Tekniska problem kan uppstå och allt kanske inte fungerar genast, men materialet finns tillgängligt för repetition.</a:t>
          </a:r>
        </a:p>
      </dgm:t>
    </dgm:pt>
    <dgm:pt modelId="{5B22D87D-D2CE-4FAB-8A2C-02DB10551D74}" type="parTrans" cxnId="{FF8A232E-C9ED-47A7-A6A5-6342AFD44A1A}">
      <dgm:prSet/>
      <dgm:spPr/>
      <dgm:t>
        <a:bodyPr/>
        <a:lstStyle/>
        <a:p>
          <a:endParaRPr lang="sv-SE"/>
        </a:p>
      </dgm:t>
    </dgm:pt>
    <dgm:pt modelId="{8648A7A0-4303-4F7D-ADEA-B7A2785F2F97}" type="sibTrans" cxnId="{FF8A232E-C9ED-47A7-A6A5-6342AFD44A1A}">
      <dgm:prSet/>
      <dgm:spPr/>
      <dgm:t>
        <a:bodyPr/>
        <a:lstStyle/>
        <a:p>
          <a:endParaRPr lang="sv-SE"/>
        </a:p>
      </dgm:t>
    </dgm:pt>
    <dgm:pt modelId="{377E10A5-A4CB-46D1-B20C-47493659A759}">
      <dgm:prSet/>
      <dgm:spPr/>
      <dgm:t>
        <a:bodyPr/>
        <a:lstStyle/>
        <a:p>
          <a:pPr>
            <a:lnSpc>
              <a:spcPct val="100000"/>
            </a:lnSpc>
            <a:defRPr b="1"/>
          </a:pPr>
          <a:r>
            <a:rPr lang="sv-SE"/>
            <a:t>Fortsatt utveckling</a:t>
          </a:r>
        </a:p>
      </dgm:t>
    </dgm:pt>
    <dgm:pt modelId="{6BB691BD-C17A-443B-AE35-8E089EB6597D}" type="parTrans" cxnId="{19E80FC6-4416-409B-B0FC-5B98F5B56F69}">
      <dgm:prSet/>
      <dgm:spPr/>
      <dgm:t>
        <a:bodyPr/>
        <a:lstStyle/>
        <a:p>
          <a:endParaRPr lang="sv-SE"/>
        </a:p>
      </dgm:t>
    </dgm:pt>
    <dgm:pt modelId="{2A49B135-0CEC-4A59-8612-5300BE4F6622}" type="sibTrans" cxnId="{19E80FC6-4416-409B-B0FC-5B98F5B56F69}">
      <dgm:prSet/>
      <dgm:spPr/>
      <dgm:t>
        <a:bodyPr/>
        <a:lstStyle/>
        <a:p>
          <a:endParaRPr lang="sv-SE"/>
        </a:p>
      </dgm:t>
    </dgm:pt>
    <dgm:pt modelId="{5E49F012-60FC-4AC6-8676-55638D9AD935}">
      <dgm:prSet/>
      <dgm:spPr/>
      <dgm:t>
        <a:bodyPr/>
        <a:lstStyle/>
        <a:p>
          <a:pPr>
            <a:lnSpc>
              <a:spcPct val="100000"/>
            </a:lnSpc>
          </a:pPr>
          <a:r>
            <a:rPr lang="sv-SE"/>
            <a:t>Workshopen är bara början – du fortsätter att utvecklas och lära efteråt.</a:t>
          </a:r>
        </a:p>
      </dgm:t>
    </dgm:pt>
    <dgm:pt modelId="{3E99FA10-5A1F-465B-A97D-432FC24D8299}" type="parTrans" cxnId="{BA247E2E-83B5-4AAB-8926-A95CF514731A}">
      <dgm:prSet/>
      <dgm:spPr/>
      <dgm:t>
        <a:bodyPr/>
        <a:lstStyle/>
        <a:p>
          <a:endParaRPr lang="sv-SE"/>
        </a:p>
      </dgm:t>
    </dgm:pt>
    <dgm:pt modelId="{C6FD5F91-739A-4F8E-B90E-C7621BDBBFAB}" type="sibTrans" cxnId="{BA247E2E-83B5-4AAB-8926-A95CF514731A}">
      <dgm:prSet/>
      <dgm:spPr/>
      <dgm:t>
        <a:bodyPr/>
        <a:lstStyle/>
        <a:p>
          <a:endParaRPr lang="sv-SE"/>
        </a:p>
      </dgm:t>
    </dgm:pt>
    <dgm:pt modelId="{F052A9B3-BB39-4363-8DC3-232AEC70DCDF}" type="pres">
      <dgm:prSet presAssocID="{40549304-A1AE-442A-A8E0-03D06B95AB01}" presName="Root" presStyleCnt="0">
        <dgm:presLayoutVars>
          <dgm:dir/>
          <dgm:resizeHandles val="exact"/>
        </dgm:presLayoutVars>
      </dgm:prSet>
      <dgm:spPr/>
    </dgm:pt>
    <dgm:pt modelId="{7EC73EF7-875C-4261-8FA1-4445C60AA916}" type="pres">
      <dgm:prSet presAssocID="{77E5BB1B-1A08-447A-9765-7173FA565F0A}" presName="Composite" presStyleCnt="0"/>
      <dgm:spPr/>
    </dgm:pt>
    <dgm:pt modelId="{7BAD630B-FB17-4A84-A8FC-B8E0FA61709A}" type="pres">
      <dgm:prSet presAssocID="{77E5BB1B-1A08-447A-9765-7173FA565F0A}"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6203" r="27041" b="-8"/>
          <a:stretch/>
        </a:blipFill>
      </dgm:spPr>
      <dgm:extLst>
        <a:ext uri="{E40237B7-FDA0-4F09-8148-C483321AD2D9}">
          <dgm14:cNvPr xmlns:dgm14="http://schemas.microsoft.com/office/drawing/2010/diagram" id="0" name="" descr="Ung kvinna målar på sin bakveranda framför vacker skog"/>
        </a:ext>
      </dgm:extLst>
    </dgm:pt>
    <dgm:pt modelId="{F0FACD66-5FF9-4D8F-B146-0C39772BAD9A}" type="pres">
      <dgm:prSet presAssocID="{77E5BB1B-1A08-447A-9765-7173FA565F0A}" presName="Subtitle" presStyleLbl="revTx" presStyleIdx="0" presStyleCnt="6">
        <dgm:presLayoutVars>
          <dgm:chMax val="0"/>
          <dgm:bulletEnabled/>
        </dgm:presLayoutVars>
      </dgm:prSet>
      <dgm:spPr/>
    </dgm:pt>
    <dgm:pt modelId="{A30A3A27-C4D9-490D-BDB9-A780139F08E0}" type="pres">
      <dgm:prSet presAssocID="{77E5BB1B-1A08-447A-9765-7173FA565F0A}" presName="Description" presStyleLbl="revTx" presStyleIdx="1" presStyleCnt="6">
        <dgm:presLayoutVars>
          <dgm:bulletEnabled/>
        </dgm:presLayoutVars>
      </dgm:prSet>
      <dgm:spPr/>
    </dgm:pt>
    <dgm:pt modelId="{3C949151-321D-4395-97A6-A7C9F02CD469}" type="pres">
      <dgm:prSet presAssocID="{4C549CCC-4ACE-467F-972F-13127D293EEF}" presName="sibTrans" presStyleLbl="sibTrans2D1" presStyleIdx="0" presStyleCnt="0"/>
      <dgm:spPr/>
    </dgm:pt>
    <dgm:pt modelId="{7EC40C35-8F71-4AEC-A515-D67ED07E6866}" type="pres">
      <dgm:prSet presAssocID="{9233C779-253F-4016-AA34-EC89435EA587}" presName="Composite" presStyleCnt="0"/>
      <dgm:spPr/>
    </dgm:pt>
    <dgm:pt modelId="{85D0395D-37D7-48E3-9AD3-E25D11B24B17}" type="pres">
      <dgm:prSet presAssocID="{9233C779-253F-4016-AA34-EC89435EA587}"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33245" b="-8"/>
          <a:stretch/>
        </a:blipFill>
      </dgm:spPr>
      <dgm:extLst>
        <a:ext uri="{E40237B7-FDA0-4F09-8148-C483321AD2D9}">
          <dgm14:cNvPr xmlns:dgm14="http://schemas.microsoft.com/office/drawing/2010/diagram" id="0" name="" descr="Porträtt av ung man som håller en negativ pratbubbla på vit bakgrund."/>
        </a:ext>
      </dgm:extLst>
    </dgm:pt>
    <dgm:pt modelId="{36F32ADE-B02C-41FE-9E1C-F34C04D84CBC}" type="pres">
      <dgm:prSet presAssocID="{9233C779-253F-4016-AA34-EC89435EA587}" presName="Subtitle" presStyleLbl="revTx" presStyleIdx="2" presStyleCnt="6">
        <dgm:presLayoutVars>
          <dgm:chMax val="0"/>
          <dgm:bulletEnabled/>
        </dgm:presLayoutVars>
      </dgm:prSet>
      <dgm:spPr/>
    </dgm:pt>
    <dgm:pt modelId="{F787B76E-F089-4C54-B436-9B39C3A0E6A8}" type="pres">
      <dgm:prSet presAssocID="{9233C779-253F-4016-AA34-EC89435EA587}" presName="Description" presStyleLbl="revTx" presStyleIdx="3" presStyleCnt="6">
        <dgm:presLayoutVars>
          <dgm:bulletEnabled/>
        </dgm:presLayoutVars>
      </dgm:prSet>
      <dgm:spPr/>
    </dgm:pt>
    <dgm:pt modelId="{3FB28AA4-D948-49CE-AB86-658E3403EB2A}" type="pres">
      <dgm:prSet presAssocID="{9B043C34-1A7D-4136-A0FC-6A42E3B96881}" presName="sibTrans" presStyleLbl="sibTrans2D1" presStyleIdx="0" presStyleCnt="0"/>
      <dgm:spPr/>
    </dgm:pt>
    <dgm:pt modelId="{20159F1A-1F4A-4777-B210-D601CEE997B4}" type="pres">
      <dgm:prSet presAssocID="{377E10A5-A4CB-46D1-B20C-47493659A759}" presName="Composite" presStyleCnt="0"/>
      <dgm:spPr/>
    </dgm:pt>
    <dgm:pt modelId="{35CFF7F4-5444-4C41-A283-B79558D591E2}" type="pres">
      <dgm:prSet presAssocID="{377E10A5-A4CB-46D1-B20C-47493659A759}"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4875" r="28370" b="-8"/>
          <a:stretch/>
        </a:blipFill>
      </dgm:spPr>
      <dgm:extLst>
        <a:ext uri="{E40237B7-FDA0-4F09-8148-C483321AD2D9}">
          <dgm14:cNvPr xmlns:dgm14="http://schemas.microsoft.com/office/drawing/2010/diagram" id="0" name="" descr="Makrofoto med grunt skärpedjup av en märklig maskros med böjda frön, vilket ger ett rörande intryck"/>
        </a:ext>
      </dgm:extLst>
    </dgm:pt>
    <dgm:pt modelId="{E36B2347-6BD5-4BFD-A433-6159145A1D9E}" type="pres">
      <dgm:prSet presAssocID="{377E10A5-A4CB-46D1-B20C-47493659A759}" presName="Subtitle" presStyleLbl="revTx" presStyleIdx="4" presStyleCnt="6">
        <dgm:presLayoutVars>
          <dgm:chMax val="0"/>
          <dgm:bulletEnabled/>
        </dgm:presLayoutVars>
      </dgm:prSet>
      <dgm:spPr/>
    </dgm:pt>
    <dgm:pt modelId="{5C191F77-AA1E-4A30-80A1-047717DDEBA5}" type="pres">
      <dgm:prSet presAssocID="{377E10A5-A4CB-46D1-B20C-47493659A759}" presName="Description" presStyleLbl="revTx" presStyleIdx="5" presStyleCnt="6">
        <dgm:presLayoutVars>
          <dgm:bulletEnabled/>
        </dgm:presLayoutVars>
      </dgm:prSet>
      <dgm:spPr/>
    </dgm:pt>
  </dgm:ptLst>
  <dgm:cxnLst>
    <dgm:cxn modelId="{0A0EF90E-B946-4EDC-8418-5E1A96EC70B4}" srcId="{77E5BB1B-1A08-447A-9765-7173FA565F0A}" destId="{EA16C16A-985F-40B1-B19C-E7FF31A868C7}" srcOrd="0" destOrd="0" parTransId="{628F6AAA-BAAE-45BA-9021-E531555BBD4B}" sibTransId="{4194CDB5-FE3B-484C-93E1-BDFEB6A6DF24}"/>
    <dgm:cxn modelId="{38E7EB12-CAD6-4F89-AFAA-3893204A563B}" type="presOf" srcId="{EA16C16A-985F-40B1-B19C-E7FF31A868C7}" destId="{A30A3A27-C4D9-490D-BDB9-A780139F08E0}" srcOrd="0" destOrd="0" presId="urn:microsoft.com/office/officeart/2024/3/layout/verticalVisualTextBlock1"/>
    <dgm:cxn modelId="{FF8A232E-C9ED-47A7-A6A5-6342AFD44A1A}" srcId="{9233C779-253F-4016-AA34-EC89435EA587}" destId="{34C5EA4E-3757-40B6-8867-B72CBF2B4BAC}" srcOrd="0" destOrd="0" parTransId="{5B22D87D-D2CE-4FAB-8A2C-02DB10551D74}" sibTransId="{8648A7A0-4303-4F7D-ADEA-B7A2785F2F97}"/>
    <dgm:cxn modelId="{BA247E2E-83B5-4AAB-8926-A95CF514731A}" srcId="{377E10A5-A4CB-46D1-B20C-47493659A759}" destId="{5E49F012-60FC-4AC6-8676-55638D9AD935}" srcOrd="0" destOrd="0" parTransId="{3E99FA10-5A1F-465B-A97D-432FC24D8299}" sibTransId="{C6FD5F91-739A-4F8E-B90E-C7621BDBBFAB}"/>
    <dgm:cxn modelId="{482EA22E-B37A-4F7B-8886-9C3F3C1EDAF5}" type="presOf" srcId="{9233C779-253F-4016-AA34-EC89435EA587}" destId="{36F32ADE-B02C-41FE-9E1C-F34C04D84CBC}" srcOrd="0" destOrd="0" presId="urn:microsoft.com/office/officeart/2024/3/layout/verticalVisualTextBlock1"/>
    <dgm:cxn modelId="{ED3CFC5E-ECC7-4229-92F2-02DF633B0E12}" type="presOf" srcId="{40549304-A1AE-442A-A8E0-03D06B95AB01}" destId="{F052A9B3-BB39-4363-8DC3-232AEC70DCDF}" srcOrd="0" destOrd="0" presId="urn:microsoft.com/office/officeart/2024/3/layout/verticalVisualTextBlock1"/>
    <dgm:cxn modelId="{54AEA55F-5EFB-4254-BD08-C8ABFA0EBBF3}" type="presOf" srcId="{77E5BB1B-1A08-447A-9765-7173FA565F0A}" destId="{F0FACD66-5FF9-4D8F-B146-0C39772BAD9A}" srcOrd="0" destOrd="0" presId="urn:microsoft.com/office/officeart/2024/3/layout/verticalVisualTextBlock1"/>
    <dgm:cxn modelId="{CE6FA760-C1CE-4722-8C9D-55451944673D}" type="presOf" srcId="{4C549CCC-4ACE-467F-972F-13127D293EEF}" destId="{3C949151-321D-4395-97A6-A7C9F02CD469}" srcOrd="0" destOrd="0" presId="urn:microsoft.com/office/officeart/2024/3/layout/verticalVisualTextBlock1"/>
    <dgm:cxn modelId="{A7664D45-DCCE-4283-8358-24640F944C64}" type="presOf" srcId="{5E49F012-60FC-4AC6-8676-55638D9AD935}" destId="{5C191F77-AA1E-4A30-80A1-047717DDEBA5}" srcOrd="0" destOrd="0" presId="urn:microsoft.com/office/officeart/2024/3/layout/verticalVisualTextBlock1"/>
    <dgm:cxn modelId="{FC451EB0-B6A7-4745-B368-DE4DAC400601}" type="presOf" srcId="{9B043C34-1A7D-4136-A0FC-6A42E3B96881}" destId="{3FB28AA4-D948-49CE-AB86-658E3403EB2A}" srcOrd="0" destOrd="0" presId="urn:microsoft.com/office/officeart/2024/3/layout/verticalVisualTextBlock1"/>
    <dgm:cxn modelId="{BA8B53B9-B5CB-4C60-922F-6CEB534B9D6E}" type="presOf" srcId="{377E10A5-A4CB-46D1-B20C-47493659A759}" destId="{E36B2347-6BD5-4BFD-A433-6159145A1D9E}" srcOrd="0" destOrd="0" presId="urn:microsoft.com/office/officeart/2024/3/layout/verticalVisualTextBlock1"/>
    <dgm:cxn modelId="{470E24BB-A4FA-4E55-8200-FE554F06041D}" srcId="{40549304-A1AE-442A-A8E0-03D06B95AB01}" destId="{9233C779-253F-4016-AA34-EC89435EA587}" srcOrd="1" destOrd="0" parTransId="{8902C6DA-AEDB-4A82-957F-A3F862CD43B2}" sibTransId="{9B043C34-1A7D-4136-A0FC-6A42E3B96881}"/>
    <dgm:cxn modelId="{EDC8F0C3-75EA-457B-BB87-469BA5D12851}" type="presOf" srcId="{34C5EA4E-3757-40B6-8867-B72CBF2B4BAC}" destId="{F787B76E-F089-4C54-B436-9B39C3A0E6A8}" srcOrd="0" destOrd="0" presId="urn:microsoft.com/office/officeart/2024/3/layout/verticalVisualTextBlock1"/>
    <dgm:cxn modelId="{19E80FC6-4416-409B-B0FC-5B98F5B56F69}" srcId="{40549304-A1AE-442A-A8E0-03D06B95AB01}" destId="{377E10A5-A4CB-46D1-B20C-47493659A759}" srcOrd="2" destOrd="0" parTransId="{6BB691BD-C17A-443B-AE35-8E089EB6597D}" sibTransId="{2A49B135-0CEC-4A59-8612-5300BE4F6622}"/>
    <dgm:cxn modelId="{4E2207CA-F5AE-4B67-9A79-39AD205F87C8}" srcId="{40549304-A1AE-442A-A8E0-03D06B95AB01}" destId="{77E5BB1B-1A08-447A-9765-7173FA565F0A}" srcOrd="0" destOrd="0" parTransId="{1CDC6A47-40E3-49AF-97AC-185585F3EE0C}" sibTransId="{4C549CCC-4ACE-467F-972F-13127D293EEF}"/>
    <dgm:cxn modelId="{277D3994-09D5-4D2A-A1D2-4CB70936D359}" type="presParOf" srcId="{F052A9B3-BB39-4363-8DC3-232AEC70DCDF}" destId="{7EC73EF7-875C-4261-8FA1-4445C60AA916}" srcOrd="0" destOrd="0" presId="urn:microsoft.com/office/officeart/2024/3/layout/verticalVisualTextBlock1"/>
    <dgm:cxn modelId="{94DF2642-739E-4F8A-8799-3085D687A37D}" type="presParOf" srcId="{7EC73EF7-875C-4261-8FA1-4445C60AA916}" destId="{7BAD630B-FB17-4A84-A8FC-B8E0FA61709A}" srcOrd="0" destOrd="0" presId="urn:microsoft.com/office/officeart/2024/3/layout/verticalVisualTextBlock1"/>
    <dgm:cxn modelId="{2AB3408B-D1EC-4BCC-8D74-B3A84914F6FB}" type="presParOf" srcId="{7EC73EF7-875C-4261-8FA1-4445C60AA916}" destId="{F0FACD66-5FF9-4D8F-B146-0C39772BAD9A}" srcOrd="1" destOrd="0" presId="urn:microsoft.com/office/officeart/2024/3/layout/verticalVisualTextBlock1"/>
    <dgm:cxn modelId="{FED33B68-E710-4E0D-ABDD-109D45204B5A}" type="presParOf" srcId="{7EC73EF7-875C-4261-8FA1-4445C60AA916}" destId="{A30A3A27-C4D9-490D-BDB9-A780139F08E0}" srcOrd="2" destOrd="0" presId="urn:microsoft.com/office/officeart/2024/3/layout/verticalVisualTextBlock1"/>
    <dgm:cxn modelId="{9153CD1E-0BCA-4098-BFD3-D14DCAB72E80}" type="presParOf" srcId="{F052A9B3-BB39-4363-8DC3-232AEC70DCDF}" destId="{3C949151-321D-4395-97A6-A7C9F02CD469}" srcOrd="1" destOrd="0" presId="urn:microsoft.com/office/officeart/2024/3/layout/verticalVisualTextBlock1"/>
    <dgm:cxn modelId="{B87F6AC0-E4D6-4177-996E-3C5E139F05A2}" type="presParOf" srcId="{F052A9B3-BB39-4363-8DC3-232AEC70DCDF}" destId="{7EC40C35-8F71-4AEC-A515-D67ED07E6866}" srcOrd="2" destOrd="0" presId="urn:microsoft.com/office/officeart/2024/3/layout/verticalVisualTextBlock1"/>
    <dgm:cxn modelId="{D9C56D78-6B47-44D7-872D-531A85E30314}" type="presParOf" srcId="{7EC40C35-8F71-4AEC-A515-D67ED07E6866}" destId="{85D0395D-37D7-48E3-9AD3-E25D11B24B17}" srcOrd="0" destOrd="0" presId="urn:microsoft.com/office/officeart/2024/3/layout/verticalVisualTextBlock1"/>
    <dgm:cxn modelId="{E3733982-C8C3-4B98-BDC8-253F4CC7DB96}" type="presParOf" srcId="{7EC40C35-8F71-4AEC-A515-D67ED07E6866}" destId="{36F32ADE-B02C-41FE-9E1C-F34C04D84CBC}" srcOrd="1" destOrd="0" presId="urn:microsoft.com/office/officeart/2024/3/layout/verticalVisualTextBlock1"/>
    <dgm:cxn modelId="{AF2D4833-464D-4820-B191-D673FDAA9110}" type="presParOf" srcId="{7EC40C35-8F71-4AEC-A515-D67ED07E6866}" destId="{F787B76E-F089-4C54-B436-9B39C3A0E6A8}" srcOrd="2" destOrd="0" presId="urn:microsoft.com/office/officeart/2024/3/layout/verticalVisualTextBlock1"/>
    <dgm:cxn modelId="{3CB41423-400F-43B4-B762-7AEE4AFEBBDE}" type="presParOf" srcId="{F052A9B3-BB39-4363-8DC3-232AEC70DCDF}" destId="{3FB28AA4-D948-49CE-AB86-658E3403EB2A}" srcOrd="3" destOrd="0" presId="urn:microsoft.com/office/officeart/2024/3/layout/verticalVisualTextBlock1"/>
    <dgm:cxn modelId="{84B7C770-68AB-408E-91E7-A87381248C72}" type="presParOf" srcId="{F052A9B3-BB39-4363-8DC3-232AEC70DCDF}" destId="{20159F1A-1F4A-4777-B210-D601CEE997B4}" srcOrd="4" destOrd="0" presId="urn:microsoft.com/office/officeart/2024/3/layout/verticalVisualTextBlock1"/>
    <dgm:cxn modelId="{1583568B-6B1F-4B8E-8F4E-E7EBF5F62CA8}" type="presParOf" srcId="{20159F1A-1F4A-4777-B210-D601CEE997B4}" destId="{35CFF7F4-5444-4C41-A283-B79558D591E2}" srcOrd="0" destOrd="0" presId="urn:microsoft.com/office/officeart/2024/3/layout/verticalVisualTextBlock1"/>
    <dgm:cxn modelId="{DFA1713D-C715-4709-8276-407D295963F5}" type="presParOf" srcId="{20159F1A-1F4A-4777-B210-D601CEE997B4}" destId="{E36B2347-6BD5-4BFD-A433-6159145A1D9E}" srcOrd="1" destOrd="0" presId="urn:microsoft.com/office/officeart/2024/3/layout/verticalVisualTextBlock1"/>
    <dgm:cxn modelId="{D18DDFB7-B69E-47F2-8D4A-3AE14BC32241}" type="presParOf" srcId="{20159F1A-1F4A-4777-B210-D601CEE997B4}" destId="{5C191F77-AA1E-4A30-80A1-047717DDEBA5}"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D630B-FB17-4A84-A8FC-B8E0FA61709A}">
      <dsp:nvSpPr>
        <dsp:cNvPr id="0" name=""/>
        <dsp:cNvSpPr/>
      </dsp:nvSpPr>
      <dsp:spPr>
        <a:xfrm>
          <a:off x="0" y="0"/>
          <a:ext cx="1542045" cy="154204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6203" r="27041" b="-8"/>
          <a:stretch/>
        </a:blipFill>
        <a:ln>
          <a:noFill/>
        </a:ln>
        <a:effectLst/>
      </dsp:spPr>
      <dsp:style>
        <a:lnRef idx="0">
          <a:scrgbClr r="0" g="0" b="0"/>
        </a:lnRef>
        <a:fillRef idx="3">
          <a:scrgbClr r="0" g="0" b="0"/>
        </a:fillRef>
        <a:effectRef idx="2">
          <a:scrgbClr r="0" g="0" b="0"/>
        </a:effectRef>
        <a:fontRef idx="minor">
          <a:schemeClr val="lt1"/>
        </a:fontRef>
      </dsp:style>
    </dsp:sp>
    <dsp:sp modelId="{F0FACD66-5FF9-4D8F-B146-0C39772BAD9A}">
      <dsp:nvSpPr>
        <dsp:cNvPr id="0" name=""/>
        <dsp:cNvSpPr/>
      </dsp:nvSpPr>
      <dsp:spPr>
        <a:xfrm>
          <a:off x="1722045" y="0"/>
          <a:ext cx="4450154" cy="357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sv-SE" sz="1800" kern="1200"/>
            <a:t>Lärandeprocessen</a:t>
          </a:r>
        </a:p>
      </dsp:txBody>
      <dsp:txXfrm>
        <a:off x="1722045" y="0"/>
        <a:ext cx="4450154" cy="357436"/>
      </dsp:txXfrm>
    </dsp:sp>
    <dsp:sp modelId="{A30A3A27-C4D9-490D-BDB9-A780139F08E0}">
      <dsp:nvSpPr>
        <dsp:cNvPr id="0" name=""/>
        <dsp:cNvSpPr/>
      </dsp:nvSpPr>
      <dsp:spPr>
        <a:xfrm>
          <a:off x="1722045" y="357436"/>
          <a:ext cx="4450154" cy="1184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sv-SE" sz="1400" kern="1200"/>
            <a:t>Att känna stress och hålla högt tempo är vanligt när man lär sig något nytt. Det är en naturlig del av resan.</a:t>
          </a:r>
        </a:p>
      </dsp:txBody>
      <dsp:txXfrm>
        <a:off x="1722045" y="357436"/>
        <a:ext cx="4450154" cy="1184608"/>
      </dsp:txXfrm>
    </dsp:sp>
    <dsp:sp modelId="{85D0395D-37D7-48E3-9AD3-E25D11B24B17}">
      <dsp:nvSpPr>
        <dsp:cNvPr id="0" name=""/>
        <dsp:cNvSpPr/>
      </dsp:nvSpPr>
      <dsp:spPr>
        <a:xfrm>
          <a:off x="0" y="1665409"/>
          <a:ext cx="1542045" cy="154204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33245" b="-8"/>
          <a:stretch/>
        </a:blipFill>
        <a:ln>
          <a:noFill/>
        </a:ln>
        <a:effectLst/>
      </dsp:spPr>
      <dsp:style>
        <a:lnRef idx="0">
          <a:scrgbClr r="0" g="0" b="0"/>
        </a:lnRef>
        <a:fillRef idx="3">
          <a:scrgbClr r="0" g="0" b="0"/>
        </a:fillRef>
        <a:effectRef idx="2">
          <a:scrgbClr r="0" g="0" b="0"/>
        </a:effectRef>
        <a:fontRef idx="minor">
          <a:schemeClr val="lt1"/>
        </a:fontRef>
      </dsp:style>
    </dsp:sp>
    <dsp:sp modelId="{36F32ADE-B02C-41FE-9E1C-F34C04D84CBC}">
      <dsp:nvSpPr>
        <dsp:cNvPr id="0" name=""/>
        <dsp:cNvSpPr/>
      </dsp:nvSpPr>
      <dsp:spPr>
        <a:xfrm>
          <a:off x="1722045" y="1665409"/>
          <a:ext cx="4450154" cy="357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sv-SE" sz="1800" kern="1200"/>
            <a:t>Tekniska utmaningar</a:t>
          </a:r>
        </a:p>
      </dsp:txBody>
      <dsp:txXfrm>
        <a:off x="1722045" y="1665409"/>
        <a:ext cx="4450154" cy="357436"/>
      </dsp:txXfrm>
    </dsp:sp>
    <dsp:sp modelId="{F787B76E-F089-4C54-B436-9B39C3A0E6A8}">
      <dsp:nvSpPr>
        <dsp:cNvPr id="0" name=""/>
        <dsp:cNvSpPr/>
      </dsp:nvSpPr>
      <dsp:spPr>
        <a:xfrm>
          <a:off x="1722045" y="2022845"/>
          <a:ext cx="4450154" cy="1184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sv-SE" sz="1400" kern="1200"/>
            <a:t>Tekniska problem kan uppstå och allt kanske inte fungerar genast, men materialet finns tillgängligt för repetition.</a:t>
          </a:r>
        </a:p>
      </dsp:txBody>
      <dsp:txXfrm>
        <a:off x="1722045" y="2022845"/>
        <a:ext cx="4450154" cy="1184608"/>
      </dsp:txXfrm>
    </dsp:sp>
    <dsp:sp modelId="{35CFF7F4-5444-4C41-A283-B79558D591E2}">
      <dsp:nvSpPr>
        <dsp:cNvPr id="0" name=""/>
        <dsp:cNvSpPr/>
      </dsp:nvSpPr>
      <dsp:spPr>
        <a:xfrm>
          <a:off x="0" y="3330818"/>
          <a:ext cx="1542045" cy="154204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4875" r="28370" b="-8"/>
          <a:stretch/>
        </a:blipFill>
        <a:ln>
          <a:noFill/>
        </a:ln>
        <a:effectLst/>
      </dsp:spPr>
      <dsp:style>
        <a:lnRef idx="0">
          <a:scrgbClr r="0" g="0" b="0"/>
        </a:lnRef>
        <a:fillRef idx="3">
          <a:scrgbClr r="0" g="0" b="0"/>
        </a:fillRef>
        <a:effectRef idx="2">
          <a:scrgbClr r="0" g="0" b="0"/>
        </a:effectRef>
        <a:fontRef idx="minor">
          <a:schemeClr val="lt1"/>
        </a:fontRef>
      </dsp:style>
    </dsp:sp>
    <dsp:sp modelId="{E36B2347-6BD5-4BFD-A433-6159145A1D9E}">
      <dsp:nvSpPr>
        <dsp:cNvPr id="0" name=""/>
        <dsp:cNvSpPr/>
      </dsp:nvSpPr>
      <dsp:spPr>
        <a:xfrm>
          <a:off x="1722045" y="3330818"/>
          <a:ext cx="4450154" cy="3574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sv-SE" sz="1800" kern="1200"/>
            <a:t>Fortsatt utveckling</a:t>
          </a:r>
        </a:p>
      </dsp:txBody>
      <dsp:txXfrm>
        <a:off x="1722045" y="3330818"/>
        <a:ext cx="4450154" cy="357436"/>
      </dsp:txXfrm>
    </dsp:sp>
    <dsp:sp modelId="{5C191F77-AA1E-4A30-80A1-047717DDEBA5}">
      <dsp:nvSpPr>
        <dsp:cNvPr id="0" name=""/>
        <dsp:cNvSpPr/>
      </dsp:nvSpPr>
      <dsp:spPr>
        <a:xfrm>
          <a:off x="1722045" y="3688254"/>
          <a:ext cx="4450154" cy="1184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sv-SE" sz="1400" kern="1200"/>
            <a:t>Workshopen är bara början – du fortsätter att utvecklas och lära efteråt.</a:t>
          </a:r>
        </a:p>
      </dsp:txBody>
      <dsp:txXfrm>
        <a:off x="1722045" y="3688254"/>
        <a:ext cx="4450154" cy="1184608"/>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4B69CCA-8069-4600-9E12-C2CA43199826}" type="datetime1">
              <a:rPr lang="sv-SE" smtClean="0"/>
              <a:t>2026-03-12</a:t>
            </a:fld>
            <a:endParaRPr lang="en-US" dirty="0"/>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E602E8-7778-4840-9C52-CF866E2E76E6}" type="slidenum">
              <a:rPr lang="en-US" smtClean="0"/>
              <a:t>‹#›</a:t>
            </a:fld>
            <a:endParaRPr lang="en-US"/>
          </a:p>
        </p:txBody>
      </p:sp>
    </p:spTree>
    <p:extLst>
      <p:ext uri="{BB962C8B-B14F-4D97-AF65-F5344CB8AC3E}">
        <p14:creationId xmlns:p14="http://schemas.microsoft.com/office/powerpoint/2010/main" val="133060039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85343EF-2C7C-4E93-BA2A-28F1A6BC3FD7}" type="datetime1">
              <a:rPr lang="sv-SE" smtClean="0"/>
              <a:t>2026-03-12</a:t>
            </a:fld>
            <a:endParaRPr lang="en-US"/>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a:t>Klicka för att redigera format för bakgrundstext</a:t>
            </a:r>
            <a:endParaRPr lang="en-US"/>
          </a:p>
          <a:p>
            <a:pPr lvl="1" rtl="0"/>
            <a:r>
              <a:rPr lang="sv-se"/>
              <a:t>Nivå två</a:t>
            </a:r>
          </a:p>
          <a:p>
            <a:pPr lvl="2" rtl="0"/>
            <a:r>
              <a:rPr lang="sv-se"/>
              <a:t>Nivå tre</a:t>
            </a:r>
          </a:p>
          <a:p>
            <a:pPr lvl="3" rtl="0"/>
            <a:r>
              <a:rPr lang="sv-se"/>
              <a:t>Nivå fyra</a:t>
            </a:r>
          </a:p>
          <a:p>
            <a:pPr lvl="4" rtl="0"/>
            <a:r>
              <a:rPr lang="sv-se"/>
              <a:t>Nivå fem</a:t>
            </a:r>
            <a:endParaRPr lang="en-US"/>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E86D5CD-F53C-40AA-8F25-6C53AFF44ECB}" type="slidenum">
              <a:rPr lang="en-US" smtClean="0"/>
              <a:t>‹#›</a:t>
            </a:fld>
            <a:endParaRPr lang="en-US"/>
          </a:p>
        </p:txBody>
      </p:sp>
    </p:spTree>
    <p:extLst>
      <p:ext uri="{BB962C8B-B14F-4D97-AF65-F5344CB8AC3E}">
        <p14:creationId xmlns:p14="http://schemas.microsoft.com/office/powerpoint/2010/main" val="289139813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44A20-FB6A-6EB5-4745-9A910CB8C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19EA8-E382-6F25-E227-6899BE3B6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DAF879-6D05-3B6C-EB08-498A6CEFF9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9FAAFE-4FC4-6FD3-0947-64C8173460C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4156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Här är annars en kort sammanfattning: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Några saker jag ofta ser hos organisationer som tar AI på allvar:</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1️⃣ De börjar i ett affärskritiskt problem, inte i ett AI-verktyg.</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2️⃣ De integrerar AI i riktiga processer, inte sidoprojekt.</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3️⃣ De mäter </a:t>
            </a:r>
            <a:r>
              <a:rPr lang="sv-SE" sz="1200" b="0" i="0" kern="1200" dirty="0" err="1">
                <a:solidFill>
                  <a:schemeClr val="tx1"/>
                </a:solidFill>
                <a:effectLst/>
                <a:latin typeface="+mn-lt"/>
                <a:ea typeface="+mn-ea"/>
                <a:cs typeface="+mn-cs"/>
              </a:rPr>
              <a:t>lärhastighet</a:t>
            </a:r>
            <a:r>
              <a:rPr lang="sv-SE" sz="1200" b="0" i="0" kern="1200" dirty="0">
                <a:solidFill>
                  <a:schemeClr val="tx1"/>
                </a:solidFill>
                <a:effectLst/>
                <a:latin typeface="+mn-lt"/>
                <a:ea typeface="+mn-ea"/>
                <a:cs typeface="+mn-cs"/>
              </a:rPr>
              <a:t> och faktisk användning, inte bara ROI eller antal verktyg.</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4️⃣ Ledningen äger frågan tillsammans, den delegeras inte till IT.</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5️⃣ De bygger förmåga, inte bara projekt. </a:t>
            </a:r>
            <a:endParaRPr lang="sv-SE" dirty="0"/>
          </a:p>
        </p:txBody>
      </p:sp>
      <p:sp>
        <p:nvSpPr>
          <p:cNvPr id="4" name="Platshållare för datum 3"/>
          <p:cNvSpPr>
            <a:spLocks noGrp="1"/>
          </p:cNvSpPr>
          <p:nvPr>
            <p:ph type="dt" idx="1"/>
          </p:nvPr>
        </p:nvSpPr>
        <p:spPr/>
        <p:txBody>
          <a:bodyPr/>
          <a:lstStyle/>
          <a:p>
            <a:pPr rtl="0"/>
            <a:fld id="{985343EF-2C7C-4E93-BA2A-28F1A6BC3FD7}" type="datetime1">
              <a:rPr lang="sv-SE" smtClean="0"/>
              <a:t>2026-03-12</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5</a:t>
            </a:fld>
            <a:endParaRPr lang="en-US"/>
          </a:p>
        </p:txBody>
      </p:sp>
    </p:spTree>
    <p:extLst>
      <p:ext uri="{BB962C8B-B14F-4D97-AF65-F5344CB8AC3E}">
        <p14:creationId xmlns:p14="http://schemas.microsoft.com/office/powerpoint/2010/main" val="297873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
Generativ AI är en typ av artificiell intelligens som kan skapa nytt innehåll såsom text, bilder, ljud eller data baserat på inlärda mönster från stora datamängder. Tekniken bygger ofta på avancerade modeller som neurala nätverk och transformerarkitekturer, exempelvis GPT-modeller. Denna AI-form skiljer sig genom sin förmåga att generera originellt material utöver att bara analysera eller klassificera befintlig data.
Bildkälla: AI-genererad
</a:t>
            </a:r>
          </a:p>
        </p:txBody>
      </p:sp>
      <p:sp>
        <p:nvSpPr>
          <p:cNvPr id="4" name="Platshållare för bildnummer 3"/>
          <p:cNvSpPr>
            <a:spLocks noGrp="1"/>
          </p:cNvSpPr>
          <p:nvPr>
            <p:ph type="sldNum" sz="quarter" idx="5"/>
          </p:nvPr>
        </p:nvSpPr>
        <p:spPr/>
        <p:txBody>
          <a:bodyPr/>
          <a:lstStyle/>
          <a:p>
            <a:fld id="{62660C58-3EBA-46A6-BE55-614ECB1EB3D7}" type="slidenum">
              <a:rPr lang="sv-SE" smtClean="0"/>
              <a:t>6</a:t>
            </a:fld>
            <a:endParaRPr lang="sv-SE"/>
          </a:p>
        </p:txBody>
      </p:sp>
    </p:spTree>
    <p:extLst>
      <p:ext uri="{BB962C8B-B14F-4D97-AF65-F5344CB8AC3E}">
        <p14:creationId xmlns:p14="http://schemas.microsoft.com/office/powerpoint/2010/main" val="2287317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
---
Generativ AI används redan i sektorer som produktdesign där den kan skapa prototyper, inom underhållning för att generera musik och bilder, och inom tillverkning för optimering av processer och automation av dokumentation. Företag rapporterar att generativ AI kan reducera innovationstider med upp till 30% och möjliggöra mer skräddarsydda lösningar.
Bildkälla: AI-genererad
</a:t>
            </a:r>
          </a:p>
        </p:txBody>
      </p:sp>
      <p:sp>
        <p:nvSpPr>
          <p:cNvPr id="4" name="Platshållare för bildnummer 3"/>
          <p:cNvSpPr>
            <a:spLocks noGrp="1"/>
          </p:cNvSpPr>
          <p:nvPr>
            <p:ph type="sldNum" sz="quarter" idx="5"/>
          </p:nvPr>
        </p:nvSpPr>
        <p:spPr/>
        <p:txBody>
          <a:bodyPr/>
          <a:lstStyle/>
          <a:p>
            <a:fld id="{62660C58-3EBA-46A6-BE55-614ECB1EB3D7}" type="slidenum">
              <a:rPr lang="sv-SE" smtClean="0"/>
              <a:t>7</a:t>
            </a:fld>
            <a:endParaRPr lang="sv-SE"/>
          </a:p>
        </p:txBody>
      </p:sp>
    </p:spTree>
    <p:extLst>
      <p:ext uri="{BB962C8B-B14F-4D97-AF65-F5344CB8AC3E}">
        <p14:creationId xmlns:p14="http://schemas.microsoft.com/office/powerpoint/2010/main" val="3318285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
---
Precis som elektriciteten förändrade hur fabriker utrustades och drevs, har generativ AI potential att omforma produktionsprocesser och innovationstakt. Båda skiften möjliggör automatisering och effektivare resursutnyttjande samtidigt som de kräver nya kompetenser och anpassningar i organisationer.
Bildkälla: AI-genererad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660C58-3EBA-46A6-BE55-614ECB1EB3D7}"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1159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A0C21-FD5C-18CC-39E0-CB5CF05EE1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F2E49D6-4A7F-78D3-BB60-27CE7EBC266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4FC6422-298A-0AEC-B9F9-385069B41C71}"/>
              </a:ext>
            </a:extLst>
          </p:cNvPr>
          <p:cNvSpPr>
            <a:spLocks noGrp="1"/>
          </p:cNvSpPr>
          <p:nvPr>
            <p:ph type="body" idx="1"/>
          </p:nvPr>
        </p:nvSpPr>
        <p:spPr/>
        <p:txBody>
          <a:bodyPr/>
          <a:lstStyle/>
          <a:p>
            <a:r>
              <a:rPr lang="sv-SE" dirty="0"/>
              <a:t>Bildkälla: Microsoft 365 innehållsbibliotek
Lyckade organisationer fokuserar på affärskritiska problem istället för att börja med AI-verktyg. De integrerar AI i verkliga processer och prioriterar </a:t>
            </a:r>
            <a:r>
              <a:rPr lang="sv-SE" dirty="0" err="1"/>
              <a:t>lärhastighet</a:t>
            </a:r>
            <a:r>
              <a:rPr lang="sv-SE" dirty="0"/>
              <a:t> samt användning framför enbart ROI eller antal implementerade verktyg. Ledningen tar gemensamt ansvar för AI och satsar på att bygga långsiktig förmåga snarare än enskilda projekt.</a:t>
            </a:r>
          </a:p>
        </p:txBody>
      </p:sp>
      <p:sp>
        <p:nvSpPr>
          <p:cNvPr id="4" name="Platshållare för datum 3">
            <a:extLst>
              <a:ext uri="{FF2B5EF4-FFF2-40B4-BE49-F238E27FC236}">
                <a16:creationId xmlns:a16="http://schemas.microsoft.com/office/drawing/2014/main" id="{DAC4546F-48F5-6940-66CB-C938113B9138}"/>
              </a:ext>
            </a:extLst>
          </p:cNvPr>
          <p:cNvSpPr>
            <a:spLocks noGrp="1"/>
          </p:cNvSpPr>
          <p:nvPr>
            <p:ph type="dt" idx="1"/>
          </p:nvPr>
        </p:nvSpPr>
        <p:spPr/>
        <p:txBody>
          <a:bodyPr/>
          <a:lstStyle/>
          <a:p>
            <a:pPr rtl="0"/>
            <a:fld id="{985343EF-2C7C-4E93-BA2A-28F1A6BC3FD7}" type="datetime1">
              <a:rPr lang="sv-SE" smtClean="0"/>
              <a:t>2026-03-13</a:t>
            </a:fld>
            <a:endParaRPr lang="en-US"/>
          </a:p>
        </p:txBody>
      </p:sp>
      <p:sp>
        <p:nvSpPr>
          <p:cNvPr id="5" name="Platshållare för bildnummer 4">
            <a:extLst>
              <a:ext uri="{FF2B5EF4-FFF2-40B4-BE49-F238E27FC236}">
                <a16:creationId xmlns:a16="http://schemas.microsoft.com/office/drawing/2014/main" id="{8927F5E5-3C82-7331-A6B8-69BB8C727F16}"/>
              </a:ext>
            </a:extLst>
          </p:cNvPr>
          <p:cNvSpPr>
            <a:spLocks noGrp="1"/>
          </p:cNvSpPr>
          <p:nvPr>
            <p:ph type="sldNum" sz="quarter" idx="5"/>
          </p:nvPr>
        </p:nvSpPr>
        <p:spPr/>
        <p:txBody>
          <a:bodyPr/>
          <a:lstStyle/>
          <a:p>
            <a:pPr rtl="0"/>
            <a:fld id="{7E86D5CD-F53C-40AA-8F25-6C53AFF44ECB}" type="slidenum">
              <a:rPr lang="en-US" smtClean="0"/>
              <a:t>10</a:t>
            </a:fld>
            <a:endParaRPr lang="en-US"/>
          </a:p>
        </p:txBody>
      </p:sp>
    </p:spTree>
    <p:extLst>
      <p:ext uri="{BB962C8B-B14F-4D97-AF65-F5344CB8AC3E}">
        <p14:creationId xmlns:p14="http://schemas.microsoft.com/office/powerpoint/2010/main" val="4219745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Bildkälla: Microsoft 365 innehållsbibliotek
Lyckade organisationer fokuserar på affärskritiska problem istället för att börja med AI-verktyg. De integrerar AI i verkliga processer och prioriterar </a:t>
            </a:r>
            <a:r>
              <a:rPr lang="sv-SE" dirty="0" err="1"/>
              <a:t>lärhastighet</a:t>
            </a:r>
            <a:r>
              <a:rPr lang="sv-SE" dirty="0"/>
              <a:t> samt användning framför enbart ROI eller antal implementerade verktyg. Ledningen tar gemensamt ansvar för AI och satsar på att bygga långsiktig förmåga snarare än enskilda projekt.</a:t>
            </a:r>
          </a:p>
        </p:txBody>
      </p:sp>
      <p:sp>
        <p:nvSpPr>
          <p:cNvPr id="4" name="Platshållare för datum 3"/>
          <p:cNvSpPr>
            <a:spLocks noGrp="1"/>
          </p:cNvSpPr>
          <p:nvPr>
            <p:ph type="dt" idx="1"/>
          </p:nvPr>
        </p:nvSpPr>
        <p:spPr/>
        <p:txBody>
          <a:bodyPr/>
          <a:lstStyle/>
          <a:p>
            <a:pPr rtl="0"/>
            <a:fld id="{985343EF-2C7C-4E93-BA2A-28F1A6BC3FD7}" type="datetime1">
              <a:rPr lang="sv-SE" smtClean="0"/>
              <a:t>2026-03-12</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11</a:t>
            </a:fld>
            <a:endParaRPr lang="en-US"/>
          </a:p>
        </p:txBody>
      </p:sp>
    </p:spTree>
    <p:extLst>
      <p:ext uri="{BB962C8B-B14F-4D97-AF65-F5344CB8AC3E}">
        <p14:creationId xmlns:p14="http://schemas.microsoft.com/office/powerpoint/2010/main" val="2581805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Bildkälla: Microsoft 365 innehållsbibliotek
Denna workshop kan kännas stressande och tempot är högt, men det är helt normalt i lärandeprocessen. Tekniska problem kan uppstå, allt kanske inte fungerar direkt, men du har tillgång till allt material i efterhand. Kom ihåg att detta är endast början – utvecklingen fortsätter efter workshopen.</a:t>
            </a:r>
          </a:p>
        </p:txBody>
      </p:sp>
      <p:sp>
        <p:nvSpPr>
          <p:cNvPr id="4" name="Platshållare för datum 3"/>
          <p:cNvSpPr>
            <a:spLocks noGrp="1"/>
          </p:cNvSpPr>
          <p:nvPr>
            <p:ph type="dt" idx="1"/>
          </p:nvPr>
        </p:nvSpPr>
        <p:spPr/>
        <p:txBody>
          <a:bodyPr/>
          <a:lstStyle/>
          <a:p>
            <a:pPr rtl="0"/>
            <a:fld id="{985343EF-2C7C-4E93-BA2A-28F1A6BC3FD7}" type="datetime1">
              <a:rPr lang="sv-SE" smtClean="0"/>
              <a:t>2026-03-12</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15</a:t>
            </a:fld>
            <a:endParaRPr lang="en-US"/>
          </a:p>
        </p:txBody>
      </p:sp>
    </p:spTree>
    <p:extLst>
      <p:ext uri="{BB962C8B-B14F-4D97-AF65-F5344CB8AC3E}">
        <p14:creationId xmlns:p14="http://schemas.microsoft.com/office/powerpoint/2010/main" val="3330710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Bildkälla: Microsoft 365 innehållsbibliotek
Bra promptning leder till tydliga och relevanta svar från AI-system. Det hjälper användaren att få exakt den information som behövs, vilket sparar tid och ökar effektiviteten. Genom att formulera frågor noggrant kan man undvika missförstånd och förbättra samarbetet mellan människa och teknik.</a:t>
            </a:r>
          </a:p>
        </p:txBody>
      </p:sp>
      <p:sp>
        <p:nvSpPr>
          <p:cNvPr id="4" name="Platshållare för datum 3"/>
          <p:cNvSpPr>
            <a:spLocks noGrp="1"/>
          </p:cNvSpPr>
          <p:nvPr>
            <p:ph type="dt" idx="1"/>
          </p:nvPr>
        </p:nvSpPr>
        <p:spPr/>
        <p:txBody>
          <a:bodyPr/>
          <a:lstStyle/>
          <a:p>
            <a:pPr rtl="0"/>
            <a:fld id="{985343EF-2C7C-4E93-BA2A-28F1A6BC3FD7}" type="datetime1">
              <a:rPr lang="sv-SE" smtClean="0"/>
              <a:t>2026-03-12</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17</a:t>
            </a:fld>
            <a:endParaRPr lang="en-US"/>
          </a:p>
        </p:txBody>
      </p:sp>
    </p:spTree>
    <p:extLst>
      <p:ext uri="{BB962C8B-B14F-4D97-AF65-F5344CB8AC3E}">
        <p14:creationId xmlns:p14="http://schemas.microsoft.com/office/powerpoint/2010/main" val="734044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AI-svaret blir generiskt, opersonligt, saknar detaljer. Alla i rummet känner igen hur svaret kunde ha kommit från vem som helst.</a:t>
            </a:r>
          </a:p>
          <a:p>
            <a:endParaRPr lang="sv-SE" dirty="0"/>
          </a:p>
        </p:txBody>
      </p:sp>
      <p:sp>
        <p:nvSpPr>
          <p:cNvPr id="4" name="Platshållare för datum 3"/>
          <p:cNvSpPr>
            <a:spLocks noGrp="1"/>
          </p:cNvSpPr>
          <p:nvPr>
            <p:ph type="dt" idx="1"/>
          </p:nvPr>
        </p:nvSpPr>
        <p:spPr/>
        <p:txBody>
          <a:bodyPr/>
          <a:lstStyle/>
          <a:p>
            <a:pPr rtl="0"/>
            <a:fld id="{985343EF-2C7C-4E93-BA2A-28F1A6BC3FD7}" type="datetime1">
              <a:rPr lang="sv-SE" smtClean="0"/>
              <a:t>2026-03-12</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18</a:t>
            </a:fld>
            <a:endParaRPr lang="en-US"/>
          </a:p>
        </p:txBody>
      </p:sp>
    </p:spTree>
    <p:extLst>
      <p:ext uri="{BB962C8B-B14F-4D97-AF65-F5344CB8AC3E}">
        <p14:creationId xmlns:p14="http://schemas.microsoft.com/office/powerpoint/2010/main" val="3934522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Bildkälla: Microsoft 365 innehållsbibliotek
Agentisk AI utför uppgifter självständigt genom att fatta egna beslut baserade på data och mål. Den kan planera och anpassa sina handlingar för att nå specifika resultat. Dessutom kommunicerar och samarbetar agentisk AI ofta med människor eller andra system för att lösa komplexa problem effektivt.</a:t>
            </a:r>
          </a:p>
        </p:txBody>
      </p:sp>
      <p:sp>
        <p:nvSpPr>
          <p:cNvPr id="4" name="Platshållare för datum 3"/>
          <p:cNvSpPr>
            <a:spLocks noGrp="1"/>
          </p:cNvSpPr>
          <p:nvPr>
            <p:ph type="dt" idx="1"/>
          </p:nvPr>
        </p:nvSpPr>
        <p:spPr/>
        <p:txBody>
          <a:bodyPr/>
          <a:lstStyle/>
          <a:p>
            <a:pPr rtl="0"/>
            <a:fld id="{985343EF-2C7C-4E93-BA2A-28F1A6BC3FD7}" type="datetime1">
              <a:rPr lang="sv-SE" smtClean="0"/>
              <a:t>2026-03-13</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26</a:t>
            </a:fld>
            <a:endParaRPr lang="en-US"/>
          </a:p>
        </p:txBody>
      </p:sp>
    </p:spTree>
    <p:extLst>
      <p:ext uri="{BB962C8B-B14F-4D97-AF65-F5344CB8AC3E}">
        <p14:creationId xmlns:p14="http://schemas.microsoft.com/office/powerpoint/2010/main" val="1864363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2 </a:t>
            </a:r>
            <a:r>
              <a:rPr lang="sv-SE" err="1"/>
              <a:t>Open</a:t>
            </a:r>
            <a:r>
              <a:rPr lang="sv-SE"/>
              <a:t> standards for AI </a:t>
            </a:r>
            <a:r>
              <a:rPr lang="sv-SE" err="1"/>
              <a:t>connection</a:t>
            </a:r>
            <a:r>
              <a:rPr lang="sv-SE"/>
              <a:t> to </a:t>
            </a:r>
            <a:r>
              <a:rPr lang="sv-SE" err="1"/>
              <a:t>tools</a:t>
            </a:r>
            <a:r>
              <a:rPr lang="sv-SE"/>
              <a:t> like ERP, data basis etc. </a:t>
            </a:r>
            <a:br>
              <a:rPr lang="sv-SE"/>
            </a:br>
            <a:r>
              <a:rPr lang="sv-SE"/>
              <a:t>MCP </a:t>
            </a:r>
            <a:r>
              <a:rPr lang="sv-SE" err="1"/>
              <a:t>Model</a:t>
            </a:r>
            <a:r>
              <a:rPr lang="sv-SE"/>
              <a:t> </a:t>
            </a:r>
            <a:r>
              <a:rPr lang="sv-SE" err="1"/>
              <a:t>Content</a:t>
            </a:r>
            <a:r>
              <a:rPr lang="sv-SE"/>
              <a:t> </a:t>
            </a:r>
            <a:r>
              <a:rPr lang="sv-SE" err="1"/>
              <a:t>Protocol</a:t>
            </a:r>
            <a:r>
              <a:rPr lang="sv-SE"/>
              <a:t> (</a:t>
            </a:r>
            <a:r>
              <a:rPr lang="sv-SE" sz="1200" b="1" i="0" kern="1200" err="1">
                <a:solidFill>
                  <a:schemeClr val="tx1"/>
                </a:solidFill>
                <a:effectLst/>
                <a:latin typeface="+mn-lt"/>
                <a:ea typeface="+mn-ea"/>
                <a:cs typeface="+mn-cs"/>
              </a:rPr>
              <a:t>Anthropic</a:t>
            </a:r>
            <a:r>
              <a:rPr lang="sv-SE" sz="1200" b="1" i="0" kern="1200">
                <a:solidFill>
                  <a:schemeClr val="tx1"/>
                </a:solidFill>
                <a:effectLst/>
                <a:latin typeface="+mn-lt"/>
                <a:ea typeface="+mn-ea"/>
                <a:cs typeface="+mn-cs"/>
              </a:rPr>
              <a:t>) </a:t>
            </a:r>
            <a:r>
              <a:rPr lang="sv-SE"/>
              <a:t>and </a:t>
            </a:r>
          </a:p>
          <a:p>
            <a:r>
              <a:rPr lang="sv-SE"/>
              <a:t>A2A agent 2 agent (</a:t>
            </a:r>
            <a:r>
              <a:rPr lang="sv-SE" err="1"/>
              <a:t>google</a:t>
            </a:r>
            <a:r>
              <a:rPr lang="sv-SE"/>
              <a:t>)</a:t>
            </a:r>
          </a:p>
          <a:p>
            <a:r>
              <a:rPr lang="sv-SE"/>
              <a:t>Connection BTW LLM and data </a:t>
            </a:r>
          </a:p>
        </p:txBody>
      </p:sp>
      <p:sp>
        <p:nvSpPr>
          <p:cNvPr id="4" name="Platshållare för datum 3"/>
          <p:cNvSpPr>
            <a:spLocks noGrp="1"/>
          </p:cNvSpPr>
          <p:nvPr>
            <p:ph type="dt" idx="1"/>
          </p:nvPr>
        </p:nvSpPr>
        <p:spPr/>
        <p:txBody>
          <a:bodyPr/>
          <a:lstStyle/>
          <a:p>
            <a:pPr rtl="0"/>
            <a:fld id="{985343EF-2C7C-4E93-BA2A-28F1A6BC3FD7}" type="datetime1">
              <a:rPr lang="sv-SE" smtClean="0"/>
              <a:t>2026-03-12</a:t>
            </a:fld>
            <a:endParaRPr lang="en-US"/>
          </a:p>
        </p:txBody>
      </p:sp>
      <p:sp>
        <p:nvSpPr>
          <p:cNvPr id="5" name="Platshållare för bildnummer 4"/>
          <p:cNvSpPr>
            <a:spLocks noGrp="1"/>
          </p:cNvSpPr>
          <p:nvPr>
            <p:ph type="sldNum" sz="quarter" idx="5"/>
          </p:nvPr>
        </p:nvSpPr>
        <p:spPr/>
        <p:txBody>
          <a:bodyPr/>
          <a:lstStyle/>
          <a:p>
            <a:pPr rtl="0"/>
            <a:fld id="{7E86D5CD-F53C-40AA-8F25-6C53AFF44ECB}" type="slidenum">
              <a:rPr lang="en-US" smtClean="0"/>
              <a:t>27</a:t>
            </a:fld>
            <a:endParaRPr lang="en-US"/>
          </a:p>
        </p:txBody>
      </p:sp>
    </p:spTree>
    <p:extLst>
      <p:ext uri="{BB962C8B-B14F-4D97-AF65-F5344CB8AC3E}">
        <p14:creationId xmlns:p14="http://schemas.microsoft.com/office/powerpoint/2010/main" val="1135775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a163e03918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a163e03918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SE">
                <a:latin typeface="Arial"/>
                <a:ea typeface="Arial"/>
                <a:cs typeface="Arial"/>
                <a:sym typeface="Arial"/>
              </a:rPr>
              <a:t>Generellt sett är det </a:t>
            </a:r>
            <a:r>
              <a:rPr lang="en-SE" b="1">
                <a:latin typeface="Arial"/>
                <a:ea typeface="Arial"/>
                <a:cs typeface="Arial"/>
                <a:sym typeface="Arial"/>
              </a:rPr>
              <a:t>mer rutinpräglade, datadrivna och repetitiva och regelstyrda arbetsuppgifter</a:t>
            </a:r>
            <a:r>
              <a:rPr lang="en-SE">
                <a:latin typeface="Arial"/>
                <a:ea typeface="Arial"/>
                <a:cs typeface="Arial"/>
                <a:sym typeface="Arial"/>
              </a:rPr>
              <a:t> ( = de tråkiga uppgifterna..) som är lattast att automatisera varför många börjar med dessa – medan roller som kräver </a:t>
            </a:r>
            <a:r>
              <a:rPr lang="en-SE" b="1">
                <a:latin typeface="Arial"/>
                <a:ea typeface="Arial"/>
                <a:cs typeface="Arial"/>
                <a:sym typeface="Arial"/>
              </a:rPr>
              <a:t>strategiska beslut, förhandlingar eller mänsklig bedömning</a:t>
            </a:r>
            <a:r>
              <a:rPr lang="en-SE">
                <a:latin typeface="Arial"/>
                <a:ea typeface="Arial"/>
                <a:cs typeface="Arial"/>
                <a:sym typeface="Arial"/>
              </a:rPr>
              <a:t> påverkas senare. </a:t>
            </a:r>
            <a:r>
              <a:rPr lang="en-SE" sz="1100">
                <a:latin typeface="Arial"/>
                <a:ea typeface="Arial"/>
                <a:cs typeface="Arial"/>
                <a:sym typeface="Arial"/>
              </a:rPr>
              <a:t>Jobbroller som traditionellt haft </a:t>
            </a:r>
            <a:r>
              <a:rPr lang="en-SE" sz="1100" b="1">
                <a:latin typeface="Arial"/>
                <a:ea typeface="Arial"/>
                <a:cs typeface="Arial"/>
                <a:sym typeface="Arial"/>
              </a:rPr>
              <a:t>mycket registrering, matchning och dokumentation</a:t>
            </a:r>
            <a:r>
              <a:rPr lang="en-SE" sz="1100">
                <a:latin typeface="Arial"/>
                <a:ea typeface="Arial"/>
                <a:cs typeface="Arial"/>
                <a:sym typeface="Arial"/>
              </a:rPr>
              <a:t> påverkas mest. Vinsterna kommer ofta i form av </a:t>
            </a:r>
            <a:r>
              <a:rPr lang="en-SE" sz="1100" b="1">
                <a:latin typeface="Arial"/>
                <a:ea typeface="Arial"/>
                <a:cs typeface="Arial"/>
                <a:sym typeface="Arial"/>
              </a:rPr>
              <a:t>mindre administration och snabbare processer</a:t>
            </a:r>
            <a:r>
              <a:rPr lang="en-SE" sz="1100">
                <a:latin typeface="Arial"/>
                <a:ea typeface="Arial"/>
                <a:cs typeface="Arial"/>
                <a:sym typeface="Arial"/>
              </a:rPr>
              <a:t>, snarare än att hela roller försvinner.</a:t>
            </a:r>
            <a:endParaRPr sz="1100">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endParaRPr sz="1400" b="1"/>
          </a:p>
          <a:p>
            <a:pPr marL="0" lvl="0" indent="0" algn="l" rtl="0">
              <a:spcBef>
                <a:spcPts val="0"/>
              </a:spcBef>
              <a:spcAft>
                <a:spcPts val="0"/>
              </a:spcAft>
              <a:buNone/>
            </a:pPr>
            <a:r>
              <a:rPr lang="en-SE" sz="1400" b="1"/>
              <a:t>MARKNADSFÖRING &amp; FÖRSÄLJNING</a:t>
            </a:r>
            <a:endParaRPr sz="1400" b="1"/>
          </a:p>
          <a:p>
            <a:pPr marL="0" lvl="0" indent="0" algn="l" rtl="0">
              <a:lnSpc>
                <a:spcPct val="115000"/>
              </a:lnSpc>
              <a:spcBef>
                <a:spcPts val="1400"/>
              </a:spcBef>
              <a:spcAft>
                <a:spcPts val="0"/>
              </a:spcAft>
              <a:buNone/>
            </a:pPr>
            <a:r>
              <a:rPr lang="en-SE" sz="1000" b="1">
                <a:latin typeface="Arial"/>
                <a:ea typeface="Arial"/>
                <a:cs typeface="Arial"/>
                <a:sym typeface="Arial"/>
              </a:rPr>
              <a:t>1. Leadgenerering &amp; kvalificering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samla in och analysera data från webb, sociala medier och CRM för att identifiera och prioritera potentiella kunder.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Säljkoordinatorer, inside sales, SDR (Sales Development Representatives).</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Identifiering av leads, segmentering, scoring baserat på köpbeteende.</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2. CRM-uppdatering &amp; kunddatahantering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automatiskt registrera interaktioner (mejl, samtal, möten), uppdatera kundprofiler och rensa dubbletter.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Säljare, sales operations, CRM-administratörer.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Anteckningar efter kundmöten, uppdatering av kontaktpersoner, datarensning.</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3. Kampanjoptimering &amp; marknadsautomation</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styra när, var och hur kampanjer körs, baserat på beteendedata och realtidsresultat.</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Marknadskoordinatorer, digital marketing specialists.</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A/B-testning, justering av budgetar, kanaloptimering (Google Ads, LinkedIn).</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4. Innehållsgenerering &amp; personalisering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skapa personligt anpassade mejl, sociala medieposter, eller produktbeskrivningar på stor skala.</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Content managers, marknadsassistenter.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Skapande av nyhetsbrev, segmenterad kommunikation, copyförslag.</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5. Offert- och anbudsadministration</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generera standardiserade offerter, fylla i anbudsformulär och föreslå prisnivåer utifrån historiska data.</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Säljassistenter, account managers, bid managers.</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Standardiserade offertmallar, priskalkyler, compliance-kontroller.</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6. Prognoser &amp; försäljningsanalys</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analysera försäljningsdata, pipeline och marknadstrender för att förutsäga intäkter och risker.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Sales managers, controllers.</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Försäljningsrapporter, intäktsprognoser, riskflaggning på affärer.</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7. Kundsupport &amp; efterförsäljning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AI-chattbotar kan hantera vanliga kundfrågor, boka möten eller initiera upsell-förslag.</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Kundtjänst, account managers.</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Första linjens support, enklare returer, mötesbokningar.</a:t>
            </a:r>
            <a:endParaRPr sz="800">
              <a:latin typeface="Arial"/>
              <a:ea typeface="Arial"/>
              <a:cs typeface="Arial"/>
              <a:sym typeface="Arial"/>
            </a:endParaRPr>
          </a:p>
          <a:p>
            <a:pPr marL="0" lvl="0" indent="0" algn="l" rtl="0">
              <a:lnSpc>
                <a:spcPct val="115000"/>
              </a:lnSpc>
              <a:spcBef>
                <a:spcPts val="1200"/>
              </a:spcBef>
              <a:spcAft>
                <a:spcPts val="0"/>
              </a:spcAft>
              <a:buNone/>
            </a:pPr>
            <a:r>
              <a:rPr lang="en-SE" sz="1100">
                <a:latin typeface="Arial"/>
                <a:ea typeface="Arial"/>
                <a:cs typeface="Arial"/>
                <a:sym typeface="Arial"/>
              </a:rPr>
              <a:t>👉 Här blir det tydligt att AI både kan </a:t>
            </a:r>
            <a:r>
              <a:rPr lang="en-SE" sz="1100" b="1">
                <a:latin typeface="Arial"/>
                <a:ea typeface="Arial"/>
                <a:cs typeface="Arial"/>
                <a:sym typeface="Arial"/>
              </a:rPr>
              <a:t>effektivisera det administrativa</a:t>
            </a:r>
            <a:r>
              <a:rPr lang="en-SE" sz="1100">
                <a:latin typeface="Arial"/>
                <a:ea typeface="Arial"/>
                <a:cs typeface="Arial"/>
                <a:sym typeface="Arial"/>
              </a:rPr>
              <a:t> (CRM, rapportering, anbud) och </a:t>
            </a:r>
            <a:r>
              <a:rPr lang="en-SE" sz="1100" b="1">
                <a:latin typeface="Arial"/>
                <a:ea typeface="Arial"/>
                <a:cs typeface="Arial"/>
                <a:sym typeface="Arial"/>
              </a:rPr>
              <a:t>höja precisionen i marknads- och försäljningsinsatser</a:t>
            </a:r>
            <a:r>
              <a:rPr lang="en-SE" sz="1100">
                <a:latin typeface="Arial"/>
                <a:ea typeface="Arial"/>
                <a:cs typeface="Arial"/>
                <a:sym typeface="Arial"/>
              </a:rPr>
              <a:t> (lead scoring, kampanjoptimering, personalisering).</a:t>
            </a:r>
            <a:endParaRPr sz="800">
              <a:latin typeface="Arial"/>
              <a:ea typeface="Arial"/>
              <a:cs typeface="Arial"/>
              <a:sym typeface="Arial"/>
            </a:endParaRPr>
          </a:p>
          <a:p>
            <a:pPr marL="0" lvl="0" indent="0" algn="l" rtl="0">
              <a:spcBef>
                <a:spcPts val="1200"/>
              </a:spcBef>
              <a:spcAft>
                <a:spcPts val="0"/>
              </a:spcAft>
              <a:buNone/>
            </a:pPr>
            <a:endParaRPr sz="1400" b="1"/>
          </a:p>
          <a:p>
            <a:pPr marL="0" lvl="0" indent="0" algn="l" rtl="0">
              <a:spcBef>
                <a:spcPts val="0"/>
              </a:spcBef>
              <a:spcAft>
                <a:spcPts val="0"/>
              </a:spcAft>
              <a:buNone/>
            </a:pPr>
            <a:r>
              <a:rPr lang="en-SE" sz="1400" b="1"/>
              <a:t>EKONOMI &amp; FINANS</a:t>
            </a:r>
            <a:endParaRPr sz="1400" b="1"/>
          </a:p>
          <a:p>
            <a:pPr marL="0" lvl="0" indent="0" algn="l" rtl="0">
              <a:lnSpc>
                <a:spcPct val="115000"/>
              </a:lnSpc>
              <a:spcBef>
                <a:spcPts val="1400"/>
              </a:spcBef>
              <a:spcAft>
                <a:spcPts val="0"/>
              </a:spcAft>
              <a:buNone/>
            </a:pPr>
            <a:r>
              <a:rPr lang="en-SE" sz="1100" b="1">
                <a:latin typeface="Arial"/>
                <a:ea typeface="Arial"/>
                <a:cs typeface="Arial"/>
                <a:sym typeface="Arial"/>
              </a:rPr>
              <a:t>1. Fakturahantering &amp; leverantörsreskontra</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tolka inkommande fakturor (PDF, e-post, skannade), matcha dem mot inköpsorder och bokföra automatiskt.</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Ekonomiassistenter, accounts payable-specialister.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Registrering, kontering, avstämning mot order/leverans.</a:t>
            </a:r>
            <a:endParaRPr sz="900">
              <a:latin typeface="Arial"/>
              <a:ea typeface="Arial"/>
              <a:cs typeface="Arial"/>
              <a:sym typeface="Arial"/>
            </a:endParaRPr>
          </a:p>
          <a:p>
            <a:pPr marL="0" lvl="0" indent="0" algn="l" rtl="0">
              <a:lnSpc>
                <a:spcPct val="115000"/>
              </a:lnSpc>
              <a:spcBef>
                <a:spcPts val="1400"/>
              </a:spcBef>
              <a:spcAft>
                <a:spcPts val="0"/>
              </a:spcAft>
              <a:buNone/>
            </a:pPr>
            <a:r>
              <a:rPr lang="en-SE" sz="1100" b="1">
                <a:latin typeface="Arial"/>
                <a:ea typeface="Arial"/>
                <a:cs typeface="Arial"/>
                <a:sym typeface="Arial"/>
              </a:rPr>
              <a:t>2. Kundreskontra &amp; betalningspåminnelser</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övervaka förfallna betalningar och skicka påminnelser eller eskalera till inkasso vid behov.</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Ekonomiassistenter, credit controllers.</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Utskick av påminnelser, statusuppdateringar i kundreskontra, enklare kunddialog.</a:t>
            </a:r>
            <a:endParaRPr sz="900">
              <a:latin typeface="Arial"/>
              <a:ea typeface="Arial"/>
              <a:cs typeface="Arial"/>
              <a:sym typeface="Arial"/>
            </a:endParaRPr>
          </a:p>
          <a:p>
            <a:pPr marL="0" lvl="0" indent="0" algn="l" rtl="0">
              <a:lnSpc>
                <a:spcPct val="115000"/>
              </a:lnSpc>
              <a:spcBef>
                <a:spcPts val="1400"/>
              </a:spcBef>
              <a:spcAft>
                <a:spcPts val="0"/>
              </a:spcAft>
              <a:buNone/>
            </a:pPr>
            <a:r>
              <a:rPr lang="en-SE" sz="1100" b="1">
                <a:latin typeface="Arial"/>
                <a:ea typeface="Arial"/>
                <a:cs typeface="Arial"/>
                <a:sym typeface="Arial"/>
              </a:rPr>
              <a:t>3. Bokföring &amp; periodiseringar</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föreslå och automatisera standardbokningar, fördela kostnader över rätt perioder och hantera avskrivningar.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Redovisningsekonomer, bokföringsassistenter.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Konteringsförslag, periodiseringar, rutinavstämningar.</a:t>
            </a:r>
            <a:endParaRPr sz="900">
              <a:latin typeface="Arial"/>
              <a:ea typeface="Arial"/>
              <a:cs typeface="Arial"/>
              <a:sym typeface="Arial"/>
            </a:endParaRPr>
          </a:p>
          <a:p>
            <a:pPr marL="0" lvl="0" indent="0" algn="l" rtl="0">
              <a:lnSpc>
                <a:spcPct val="115000"/>
              </a:lnSpc>
              <a:spcBef>
                <a:spcPts val="1400"/>
              </a:spcBef>
              <a:spcAft>
                <a:spcPts val="0"/>
              </a:spcAft>
              <a:buNone/>
            </a:pPr>
            <a:r>
              <a:rPr lang="en-SE" sz="1100" b="1">
                <a:latin typeface="Arial"/>
                <a:ea typeface="Arial"/>
                <a:cs typeface="Arial"/>
                <a:sym typeface="Arial"/>
              </a:rPr>
              <a:t>4. Finansiell rapportering &amp; analys</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generera månadsrapporter, dashboards och avvikelseanalyser direkt från ERP och BI-system.</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Controllers, ekonomichefer.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Standardrapporter, KPI-uppföljning, trendanalys.</a:t>
            </a:r>
            <a:endParaRPr sz="900">
              <a:latin typeface="Arial"/>
              <a:ea typeface="Arial"/>
              <a:cs typeface="Arial"/>
              <a:sym typeface="Arial"/>
            </a:endParaRPr>
          </a:p>
          <a:p>
            <a:pPr marL="0" lvl="0" indent="0" algn="l" rtl="0">
              <a:lnSpc>
                <a:spcPct val="115000"/>
              </a:lnSpc>
              <a:spcBef>
                <a:spcPts val="1400"/>
              </a:spcBef>
              <a:spcAft>
                <a:spcPts val="0"/>
              </a:spcAft>
              <a:buNone/>
            </a:pPr>
            <a:r>
              <a:rPr lang="en-SE" sz="1100" b="1">
                <a:latin typeface="Arial"/>
                <a:ea typeface="Arial"/>
                <a:cs typeface="Arial"/>
                <a:sym typeface="Arial"/>
              </a:rPr>
              <a:t>5. Budgetering &amp; prognoser</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bygga prediktiva modeller baserat på historiska data, marknadsinformation och säsongsvariationer.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Business controllers, CFO.</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Prognosscenarier, känslighetsanalyser, rekommendationer för kostnadsstyrning.</a:t>
            </a:r>
            <a:endParaRPr sz="900">
              <a:latin typeface="Arial"/>
              <a:ea typeface="Arial"/>
              <a:cs typeface="Arial"/>
              <a:sym typeface="Arial"/>
            </a:endParaRPr>
          </a:p>
          <a:p>
            <a:pPr marL="0" lvl="0" indent="0" algn="l" rtl="0">
              <a:lnSpc>
                <a:spcPct val="115000"/>
              </a:lnSpc>
              <a:spcBef>
                <a:spcPts val="1400"/>
              </a:spcBef>
              <a:spcAft>
                <a:spcPts val="0"/>
              </a:spcAft>
              <a:buNone/>
            </a:pPr>
            <a:r>
              <a:rPr lang="en-SE" sz="1100" b="1">
                <a:latin typeface="Arial"/>
                <a:ea typeface="Arial"/>
                <a:cs typeface="Arial"/>
                <a:sym typeface="Arial"/>
              </a:rPr>
              <a:t>6. Compliance &amp; revision</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övervaka transaktioner för avvikelser, upptäcka bedrägerimönster och föreslå åtgärder.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Compliance officers, revisorer.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Transaktionskontroller, riskflaggning, dokumentation för intern/extern revision.</a:t>
            </a:r>
            <a:endParaRPr sz="900">
              <a:latin typeface="Arial"/>
              <a:ea typeface="Arial"/>
              <a:cs typeface="Arial"/>
              <a:sym typeface="Arial"/>
            </a:endParaRPr>
          </a:p>
          <a:p>
            <a:pPr marL="0" lvl="0" indent="0" algn="l" rtl="0">
              <a:lnSpc>
                <a:spcPct val="115000"/>
              </a:lnSpc>
              <a:spcBef>
                <a:spcPts val="1200"/>
              </a:spcBef>
              <a:spcAft>
                <a:spcPts val="0"/>
              </a:spcAft>
              <a:buNone/>
            </a:pPr>
            <a:r>
              <a:rPr lang="en-SE" sz="1100">
                <a:latin typeface="Arial"/>
                <a:ea typeface="Arial"/>
                <a:cs typeface="Arial"/>
                <a:sym typeface="Arial"/>
              </a:rPr>
              <a:t>👉 Här frigör AI ofta </a:t>
            </a:r>
            <a:r>
              <a:rPr lang="en-SE" sz="1100" b="1">
                <a:latin typeface="Arial"/>
                <a:ea typeface="Arial"/>
                <a:cs typeface="Arial"/>
                <a:sym typeface="Arial"/>
              </a:rPr>
              <a:t>tid för ekonomirollerna att fokusera på analys och rådgivning</a:t>
            </a:r>
            <a:r>
              <a:rPr lang="en-SE" sz="1100">
                <a:latin typeface="Arial"/>
                <a:ea typeface="Arial"/>
                <a:cs typeface="Arial"/>
                <a:sym typeface="Arial"/>
              </a:rPr>
              <a:t> snarare än ren administration.</a:t>
            </a:r>
            <a:endParaRPr sz="1100">
              <a:latin typeface="Arial"/>
              <a:ea typeface="Arial"/>
              <a:cs typeface="Arial"/>
              <a:sym typeface="Arial"/>
            </a:endParaRPr>
          </a:p>
          <a:p>
            <a:pPr marL="0" lvl="0" indent="0" algn="l" rtl="0">
              <a:spcBef>
                <a:spcPts val="1200"/>
              </a:spcBef>
              <a:spcAft>
                <a:spcPts val="0"/>
              </a:spcAft>
              <a:buClr>
                <a:schemeClr val="dk1"/>
              </a:buClr>
              <a:buSzPts val="1100"/>
              <a:buFont typeface="Arial"/>
              <a:buNone/>
            </a:pPr>
            <a:endParaRPr sz="1400" b="1"/>
          </a:p>
          <a:p>
            <a:pPr marL="0" lvl="0" indent="0" algn="l" rtl="0">
              <a:spcBef>
                <a:spcPts val="0"/>
              </a:spcBef>
              <a:spcAft>
                <a:spcPts val="0"/>
              </a:spcAft>
              <a:buNone/>
            </a:pPr>
            <a:r>
              <a:rPr lang="en-SE" sz="1400" b="1"/>
              <a:t>HR &amp; Rekrytering</a:t>
            </a:r>
            <a:endParaRPr sz="1400" b="1"/>
          </a:p>
          <a:p>
            <a:pPr marL="0" lvl="0" indent="0" algn="l" rtl="0">
              <a:lnSpc>
                <a:spcPct val="115000"/>
              </a:lnSpc>
              <a:spcBef>
                <a:spcPts val="1400"/>
              </a:spcBef>
              <a:spcAft>
                <a:spcPts val="0"/>
              </a:spcAft>
              <a:buClr>
                <a:schemeClr val="dk1"/>
              </a:buClr>
              <a:buSzPts val="1100"/>
              <a:buFont typeface="Arial"/>
              <a:buNone/>
            </a:pPr>
            <a:r>
              <a:rPr lang="en-SE" sz="1100" b="1">
                <a:latin typeface="Arial"/>
                <a:ea typeface="Arial"/>
                <a:cs typeface="Arial"/>
                <a:sym typeface="Arial"/>
              </a:rPr>
              <a:t>1. Rekryteringsadministration &amp; urval</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hantera ansökningar, automatiskt screena CV:n och göra matchning mot kravprofiler.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Rekryterare, HR-assistenter.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CV-genomgång, första urval, schemaläggning av intervjuer.</a:t>
            </a:r>
            <a:endParaRPr sz="9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100" b="1">
                <a:latin typeface="Arial"/>
                <a:ea typeface="Arial"/>
                <a:cs typeface="Arial"/>
                <a:sym typeface="Arial"/>
              </a:rPr>
              <a:t>2. Onboarding &amp; anställningsadministration</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automatisera välkomstpaket, kontraktshantering och checklista för nya medarbetare.</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HR-koordinatorer, HR-assistenter.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Skapande av anställningsavtal, utskick av introduktionsmaterial, uppföljningspåminnelser.</a:t>
            </a:r>
            <a:endParaRPr sz="9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100" b="1">
                <a:latin typeface="Arial"/>
                <a:ea typeface="Arial"/>
                <a:cs typeface="Arial"/>
                <a:sym typeface="Arial"/>
              </a:rPr>
              <a:t>3. Lön &amp; tidrapportering</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analysera tidrapporter, hantera avvikelser och förbereda lönekörningar.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Löneadministratörer, HR-specialister.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Kontroll av arbetstid, reseersättningar, avvikelsehantering (t.ex. övertid, sjukfrånvaro).</a:t>
            </a:r>
            <a:endParaRPr sz="9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100" b="1">
                <a:latin typeface="Arial"/>
                <a:ea typeface="Arial"/>
                <a:cs typeface="Arial"/>
                <a:sym typeface="Arial"/>
              </a:rPr>
              <a:t>4. Medarbetarfrågor &amp; HR-support</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AI-chattbotar kan svara på vanliga frågor om semester, policyer, löneutbetalningar och förmåner.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HR-generalister, HR-servicecenter.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FAQ-hantering, ärenderegistrering, statusuppdateringar.</a:t>
            </a:r>
            <a:endParaRPr sz="9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100" b="1">
                <a:latin typeface="Arial"/>
                <a:ea typeface="Arial"/>
                <a:cs typeface="Arial"/>
                <a:sym typeface="Arial"/>
              </a:rPr>
              <a:t>5. Kompetens- och utbildningsadministration</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matcha kompetenser mot framtida behov, föreslå utbildningar och administrera kursdeltagande.</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HR-utvecklare, utbildningskoordinatorer.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Kompetensmatriser, kursregistrering, påminnelser om certifieringar.</a:t>
            </a:r>
            <a:endParaRPr sz="9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100" b="1">
                <a:latin typeface="Arial"/>
                <a:ea typeface="Arial"/>
                <a:cs typeface="Arial"/>
                <a:sym typeface="Arial"/>
              </a:rPr>
              <a:t>6. Medarbetarundersökningar &amp; analys</a:t>
            </a:r>
            <a:endParaRPr sz="1100" b="1">
              <a:latin typeface="Arial"/>
              <a:ea typeface="Arial"/>
              <a:cs typeface="Arial"/>
              <a:sym typeface="Arial"/>
            </a:endParaRPr>
          </a:p>
          <a:p>
            <a:pPr marL="457200" lvl="0" indent="-285750" algn="l" rtl="0">
              <a:lnSpc>
                <a:spcPct val="115000"/>
              </a:lnSpc>
              <a:spcBef>
                <a:spcPts val="1200"/>
              </a:spcBef>
              <a:spcAft>
                <a:spcPts val="0"/>
              </a:spcAft>
              <a:buClr>
                <a:schemeClr val="dk1"/>
              </a:buClr>
              <a:buSzPts val="900"/>
              <a:buChar char="●"/>
            </a:pPr>
            <a:r>
              <a:rPr lang="en-SE" sz="900" b="1">
                <a:latin typeface="Arial"/>
                <a:ea typeface="Arial"/>
                <a:cs typeface="Arial"/>
                <a:sym typeface="Arial"/>
              </a:rPr>
              <a:t>Vad:</a:t>
            </a:r>
            <a:r>
              <a:rPr lang="en-SE" sz="900">
                <a:latin typeface="Arial"/>
                <a:ea typeface="Arial"/>
                <a:cs typeface="Arial"/>
                <a:sym typeface="Arial"/>
              </a:rPr>
              <a:t> AI kan analysera resultat från enkäter, identifiera trender och flagga risker för personalomsättning.</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Roller som påverkas:</a:t>
            </a:r>
            <a:r>
              <a:rPr lang="en-SE" sz="900">
                <a:latin typeface="Arial"/>
                <a:ea typeface="Arial"/>
                <a:cs typeface="Arial"/>
                <a:sym typeface="Arial"/>
              </a:rPr>
              <a:t> HR Business Partners, HR-analytiker.</a:t>
            </a:r>
            <a:endParaRPr sz="900">
              <a:latin typeface="Arial"/>
              <a:ea typeface="Arial"/>
              <a:cs typeface="Arial"/>
              <a:sym typeface="Arial"/>
            </a:endParaRPr>
          </a:p>
          <a:p>
            <a:pPr marL="457200" lvl="0" indent="-285750" algn="l" rtl="0">
              <a:lnSpc>
                <a:spcPct val="115000"/>
              </a:lnSpc>
              <a:spcBef>
                <a:spcPts val="0"/>
              </a:spcBef>
              <a:spcAft>
                <a:spcPts val="0"/>
              </a:spcAft>
              <a:buClr>
                <a:schemeClr val="dk1"/>
              </a:buClr>
              <a:buSzPts val="900"/>
              <a:buChar char="●"/>
            </a:pPr>
            <a:r>
              <a:rPr lang="en-SE" sz="900" b="1">
                <a:latin typeface="Arial"/>
                <a:ea typeface="Arial"/>
                <a:cs typeface="Arial"/>
                <a:sym typeface="Arial"/>
              </a:rPr>
              <a:t>Uppgifter som automatiseras:</a:t>
            </a:r>
            <a:r>
              <a:rPr lang="en-SE" sz="900">
                <a:latin typeface="Arial"/>
                <a:ea typeface="Arial"/>
                <a:cs typeface="Arial"/>
                <a:sym typeface="Arial"/>
              </a:rPr>
              <a:t> Datainsamling, analys av fritextsvar, visualisering av resultat.</a:t>
            </a:r>
            <a:endParaRPr sz="1100">
              <a:latin typeface="Arial"/>
              <a:ea typeface="Arial"/>
              <a:cs typeface="Arial"/>
              <a:sym typeface="Arial"/>
            </a:endParaRPr>
          </a:p>
          <a:p>
            <a:pPr marL="0" lvl="0" indent="0" algn="l" rtl="0">
              <a:lnSpc>
                <a:spcPct val="115000"/>
              </a:lnSpc>
              <a:spcBef>
                <a:spcPts val="1200"/>
              </a:spcBef>
              <a:spcAft>
                <a:spcPts val="0"/>
              </a:spcAft>
              <a:buNone/>
            </a:pPr>
            <a:r>
              <a:rPr lang="en-SE" sz="1100">
                <a:latin typeface="Arial"/>
                <a:ea typeface="Arial"/>
                <a:cs typeface="Arial"/>
                <a:sym typeface="Arial"/>
              </a:rPr>
              <a:t>👉 Här frigör AI mycket tid för HR att fokusera mer på </a:t>
            </a:r>
            <a:r>
              <a:rPr lang="en-SE" sz="1100" b="1">
                <a:latin typeface="Arial"/>
                <a:ea typeface="Arial"/>
                <a:cs typeface="Arial"/>
                <a:sym typeface="Arial"/>
              </a:rPr>
              <a:t>strategiska frågor och kulturbyggande</a:t>
            </a:r>
            <a:r>
              <a:rPr lang="en-SE" sz="1100">
                <a:latin typeface="Arial"/>
                <a:ea typeface="Arial"/>
                <a:cs typeface="Arial"/>
                <a:sym typeface="Arial"/>
              </a:rPr>
              <a:t>, medan den administrativa tyngden minskar.</a:t>
            </a:r>
            <a:endParaRPr sz="1400" b="1"/>
          </a:p>
          <a:p>
            <a:pPr marL="0" lvl="0" indent="0" algn="l" rtl="0">
              <a:spcBef>
                <a:spcPts val="1200"/>
              </a:spcBef>
              <a:spcAft>
                <a:spcPts val="0"/>
              </a:spcAft>
              <a:buNone/>
            </a:pPr>
            <a:endParaRPr sz="1400" b="1"/>
          </a:p>
          <a:p>
            <a:pPr marL="0" lvl="0" indent="0" algn="l" rtl="0">
              <a:spcBef>
                <a:spcPts val="0"/>
              </a:spcBef>
              <a:spcAft>
                <a:spcPts val="0"/>
              </a:spcAft>
              <a:buNone/>
            </a:pPr>
            <a:r>
              <a:rPr lang="en-SE" sz="1400" b="1"/>
              <a:t>TILLVERKNING</a:t>
            </a:r>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1. Produktionsplanering &amp; schemaläggning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optimera maskin- och personalplanering baserat på orderstock, leveranskrav, kapacitet och störningar.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Produktionsplanerare, logistikkoordinatorer.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Skapa produktionsscheman, omplanering vid förseningar, kapacitetsberäkningar.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2. Inköpsadministration &amp; materialbehovsplanering (MRP)</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prognostisera materialbehov, automatisera beställningar och identifiera leverantörsrisker.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Inköpsassistenter, materialplanerare.</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Registrering av behov, skapande av standardbeställningar, leveransbevakning.</a:t>
            </a:r>
            <a:endParaRPr sz="800">
              <a:latin typeface="Arial"/>
              <a:ea typeface="Arial"/>
              <a:cs typeface="Arial"/>
              <a:sym typeface="Arial"/>
            </a:endParaRPr>
          </a:p>
          <a:p>
            <a:pPr marL="0" lvl="0" indent="0" algn="l" rtl="0">
              <a:lnSpc>
                <a:spcPct val="115000"/>
              </a:lnSpc>
              <a:spcBef>
                <a:spcPts val="1400"/>
              </a:spcBef>
              <a:spcAft>
                <a:spcPts val="0"/>
              </a:spcAft>
              <a:buNone/>
            </a:pPr>
            <a:r>
              <a:rPr lang="en-SE" sz="1000" b="1">
                <a:latin typeface="Arial"/>
                <a:ea typeface="Arial"/>
                <a:cs typeface="Arial"/>
                <a:sym typeface="Arial"/>
              </a:rPr>
              <a:t>3. Kvalitetskontroll &amp; avvikelsehantering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analysera mätdata, bilder och loggar för att upptäcka kvalitetsavvikelser och initiera åtgärder.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Kvalitetsingenjörer, dokumentationsansvariga.</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Rapportskrivning, avvikelseregistrering, mönsterigenkänning i felstatistik.</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4. Dokumentation &amp; rapportering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generera produktionsrapporter, KPI-uppföljning och regulatoriska dokument automatiskt från realtidsdata.</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Administratörer, produktionscontrollers.</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Sammanställning av data från olika system, skapande av standardrapporter.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5. Lagerstyrning &amp; spårbarhet</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förutse lagernivåer, optimera påfyllning och automatiskt registrera batch-/serienummer.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Lageradministratörer, materialkoordinatorer.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Inventeringslistor, etikett- och serienummerhantering, påfyllningsorder.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6. Arbetsmiljö- och säkerhetsadministration</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analysera incidentrapporter, övervaka sensor- och kameradata, och automatiskt flagga risker.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HSE-koordinatorer, arbetsmiljöingenjörer.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Riskbedömningar, incidentregistrering, skapande av arbetsmiljörapporter.</a:t>
            </a:r>
            <a:endParaRPr sz="800">
              <a:latin typeface="Arial"/>
              <a:ea typeface="Arial"/>
              <a:cs typeface="Arial"/>
              <a:sym typeface="Arial"/>
            </a:endParaRPr>
          </a:p>
          <a:p>
            <a:pPr marL="0" lvl="0" indent="0" algn="l" rtl="0">
              <a:lnSpc>
                <a:spcPct val="115000"/>
              </a:lnSpc>
              <a:spcBef>
                <a:spcPts val="1200"/>
              </a:spcBef>
              <a:spcAft>
                <a:spcPts val="0"/>
              </a:spcAft>
              <a:buNone/>
            </a:pPr>
            <a:r>
              <a:rPr lang="en-SE" sz="1300" b="1">
                <a:latin typeface="Arial"/>
                <a:ea typeface="Arial"/>
                <a:cs typeface="Arial"/>
                <a:sym typeface="Arial"/>
              </a:rPr>
              <a:t>Lager &amp; Logistik</a:t>
            </a:r>
            <a:endParaRPr sz="1300" b="1">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1. Ruttplanering &amp; transportoptimering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optimera rutter i realtid utifrån trafik, väder, leveransprioritet och kostnader.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Transportplanerare, speditörer.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Skapa körscheman, omplanera vid förseningar, optimera lastning.</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2. Orderhantering &amp; leveransbevakning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ta emot, validera och matcha kundorder mot lagerstatus och leveransmöjligheter.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Orderadministratörer, kundservicemedarbetare.</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Registrering av order, statusuppdateringar, notifieringar till kunder.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3. Lager- och inventariehantering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förutse efterfrågan, initiera påfyllning och automatisera inventering via sensorer, kameror eller drönare.</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Lageradministratörer, materialkoordinatorer.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Inventeringslistor, registrering av inkommande/utgående gods, påfyllningsorder.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4. Fraktdokumentation &amp; tullhantering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automatiskt fylla i tulldokument, transportdokument (CMR, Bill of Lading), och kontrollera regelverk.</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Speditörer, tulladministratörer.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Skapande av fraktsedlar, export/importdeklarationer, klassificering av varukoder.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5. Realtidsövervakning &amp; avvikelserapportering</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 kan analysera sensordata (GPS, temperatur, vibrationer) för att upptäcka risker eller förseningar innan de sker.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Transportkoordinatorer, kvalitetsansvariga.</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Avvikelserapporter, riskvarningar, proaktiv ombokning av transporter.</a:t>
            </a:r>
            <a:endParaRPr sz="800">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SE" sz="1000" b="1">
                <a:latin typeface="Arial"/>
                <a:ea typeface="Arial"/>
                <a:cs typeface="Arial"/>
                <a:sym typeface="Arial"/>
              </a:rPr>
              <a:t>6. Kundkommunikation &amp; support</a:t>
            </a:r>
            <a:endParaRPr sz="1000" b="1">
              <a:latin typeface="Arial"/>
              <a:ea typeface="Arial"/>
              <a:cs typeface="Arial"/>
              <a:sym typeface="Arial"/>
            </a:endParaRPr>
          </a:p>
          <a:p>
            <a:pPr marL="457200" lvl="0" indent="-279400" algn="l" rtl="0">
              <a:lnSpc>
                <a:spcPct val="115000"/>
              </a:lnSpc>
              <a:spcBef>
                <a:spcPts val="1200"/>
              </a:spcBef>
              <a:spcAft>
                <a:spcPts val="0"/>
              </a:spcAft>
              <a:buClr>
                <a:schemeClr val="dk1"/>
              </a:buClr>
              <a:buSzPts val="800"/>
              <a:buChar char="●"/>
            </a:pPr>
            <a:r>
              <a:rPr lang="en-SE" sz="800" b="1">
                <a:latin typeface="Arial"/>
                <a:ea typeface="Arial"/>
                <a:cs typeface="Arial"/>
                <a:sym typeface="Arial"/>
              </a:rPr>
              <a:t>Vad:</a:t>
            </a:r>
            <a:r>
              <a:rPr lang="en-SE" sz="800">
                <a:latin typeface="Arial"/>
                <a:ea typeface="Arial"/>
                <a:cs typeface="Arial"/>
                <a:sym typeface="Arial"/>
              </a:rPr>
              <a:t> AI-drivna chattbotar kan hantera vanliga kundfrågor kring leveranser, ETA, returflöden.</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Roller som påverkas:</a:t>
            </a:r>
            <a:r>
              <a:rPr lang="en-SE" sz="800">
                <a:latin typeface="Arial"/>
                <a:ea typeface="Arial"/>
                <a:cs typeface="Arial"/>
                <a:sym typeface="Arial"/>
              </a:rPr>
              <a:t> Kundservicepersonal, orderkoordinatorer.</a:t>
            </a:r>
            <a:endParaRPr sz="800">
              <a:latin typeface="Arial"/>
              <a:ea typeface="Arial"/>
              <a:cs typeface="Arial"/>
              <a:sym typeface="Arial"/>
            </a:endParaRPr>
          </a:p>
          <a:p>
            <a:pPr marL="457200" lvl="0" indent="-279400" algn="l" rtl="0">
              <a:lnSpc>
                <a:spcPct val="115000"/>
              </a:lnSpc>
              <a:spcBef>
                <a:spcPts val="0"/>
              </a:spcBef>
              <a:spcAft>
                <a:spcPts val="0"/>
              </a:spcAft>
              <a:buClr>
                <a:schemeClr val="dk1"/>
              </a:buClr>
              <a:buSzPts val="800"/>
              <a:buChar char="●"/>
            </a:pPr>
            <a:r>
              <a:rPr lang="en-SE" sz="800" b="1">
                <a:latin typeface="Arial"/>
                <a:ea typeface="Arial"/>
                <a:cs typeface="Arial"/>
                <a:sym typeface="Arial"/>
              </a:rPr>
              <a:t>Uppgifter som automatiseras:</a:t>
            </a:r>
            <a:r>
              <a:rPr lang="en-SE" sz="800">
                <a:latin typeface="Arial"/>
                <a:ea typeface="Arial"/>
                <a:cs typeface="Arial"/>
                <a:sym typeface="Arial"/>
              </a:rPr>
              <a:t> Svar på statusfrågor, returregistreringar, uppdateringar via e-post/SMS.</a:t>
            </a:r>
            <a:endParaRPr sz="800">
              <a:latin typeface="Arial"/>
              <a:ea typeface="Arial"/>
              <a:cs typeface="Arial"/>
              <a:sym typeface="Arial"/>
            </a:endParaRPr>
          </a:p>
          <a:p>
            <a:pPr marL="0" lvl="0" indent="0" algn="l" rtl="0">
              <a:lnSpc>
                <a:spcPct val="115000"/>
              </a:lnSpc>
              <a:spcBef>
                <a:spcPts val="1200"/>
              </a:spcBef>
              <a:spcAft>
                <a:spcPts val="0"/>
              </a:spcAft>
              <a:buNone/>
            </a:pPr>
            <a:endParaRPr sz="800">
              <a:latin typeface="Arial"/>
              <a:ea typeface="Arial"/>
              <a:cs typeface="Arial"/>
              <a:sym typeface="Arial"/>
            </a:endParaRPr>
          </a:p>
          <a:p>
            <a:pPr marL="0" lvl="0" indent="0" algn="l" rtl="0">
              <a:spcBef>
                <a:spcPts val="1200"/>
              </a:spcBef>
              <a:spcAft>
                <a:spcPts val="0"/>
              </a:spcAft>
              <a:buNone/>
            </a:pPr>
            <a:endParaRPr sz="900"/>
          </a:p>
        </p:txBody>
      </p:sp>
      <p:sp>
        <p:nvSpPr>
          <p:cNvPr id="159" name="Google Shape;159;g3a163e03918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SE"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a163e03918_0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a163e03918_0_1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400"/>
              <a:buFont typeface="Arial"/>
              <a:buNone/>
            </a:pPr>
            <a:r>
              <a:rPr lang="en-SE" sz="1400" b="1">
                <a:latin typeface="Source Sans 3"/>
                <a:ea typeface="Source Sans 3"/>
                <a:cs typeface="Source Sans 3"/>
                <a:sym typeface="Source Sans 3"/>
              </a:rPr>
              <a:t>En teknisk plattform som ska hangrea mer komplexa tillämpningar, som är säker och skalbar, och dessutom kostnadseffektiv, stället helt andra och betydligt högre krv på teknisk nivå i både lösningsarkitekturen och i hostingen.</a:t>
            </a:r>
            <a:endParaRPr sz="1400" b="1">
              <a:latin typeface="Source Sans 3"/>
              <a:ea typeface="Source Sans 3"/>
              <a:cs typeface="Source Sans 3"/>
              <a:sym typeface="Source Sans 3"/>
            </a:endParaRPr>
          </a:p>
          <a:p>
            <a:pPr marL="0" lvl="0" indent="0" algn="l" rtl="0">
              <a:lnSpc>
                <a:spcPct val="90000"/>
              </a:lnSpc>
              <a:spcBef>
                <a:spcPts val="1000"/>
              </a:spcBef>
              <a:spcAft>
                <a:spcPts val="0"/>
              </a:spcAft>
              <a:buClr>
                <a:schemeClr val="dk1"/>
              </a:buClr>
              <a:buSzPts val="1400"/>
              <a:buFont typeface="Arial"/>
              <a:buNone/>
            </a:pPr>
            <a:endParaRPr sz="1400" b="1">
              <a:latin typeface="Source Sans 3"/>
              <a:ea typeface="Source Sans 3"/>
              <a:cs typeface="Source Sans 3"/>
              <a:sym typeface="Source Sans 3"/>
            </a:endParaRPr>
          </a:p>
          <a:p>
            <a:pPr marL="0" lvl="0" indent="0" algn="l" rtl="0">
              <a:lnSpc>
                <a:spcPct val="90000"/>
              </a:lnSpc>
              <a:spcBef>
                <a:spcPts val="1000"/>
              </a:spcBef>
              <a:spcAft>
                <a:spcPts val="0"/>
              </a:spcAft>
              <a:buClr>
                <a:schemeClr val="dk1"/>
              </a:buClr>
              <a:buSzPts val="1400"/>
              <a:buFont typeface="Arial"/>
              <a:buNone/>
            </a:pPr>
            <a:r>
              <a:rPr lang="en-SE" sz="1400" b="1">
                <a:latin typeface="Source Sans 3"/>
                <a:ea typeface="Source Sans 3"/>
                <a:cs typeface="Source Sans 3"/>
                <a:sym typeface="Source Sans 3"/>
              </a:rPr>
              <a:t>Implementeras snabbare</a:t>
            </a:r>
            <a:endParaRPr sz="1400" b="1">
              <a:latin typeface="Source Sans 3"/>
              <a:ea typeface="Source Sans 3"/>
              <a:cs typeface="Source Sans 3"/>
              <a:sym typeface="Source Sans 3"/>
            </a:endParaRPr>
          </a:p>
          <a:p>
            <a:pPr marL="0" lvl="0" indent="0" algn="l" rtl="0">
              <a:lnSpc>
                <a:spcPct val="90000"/>
              </a:lnSpc>
              <a:spcBef>
                <a:spcPts val="0"/>
              </a:spcBef>
              <a:spcAft>
                <a:spcPts val="0"/>
              </a:spcAft>
              <a:buClr>
                <a:schemeClr val="dk1"/>
              </a:buClr>
              <a:buSzPts val="1400"/>
              <a:buFont typeface="Arial"/>
              <a:buNone/>
            </a:pPr>
            <a:r>
              <a:rPr lang="en-SE" sz="1400">
                <a:latin typeface="Source Sans 3"/>
                <a:ea typeface="Source Sans 3"/>
                <a:cs typeface="Source Sans 3"/>
                <a:sym typeface="Source Sans 3"/>
              </a:rPr>
              <a:t>AI Empower Labs plattform, AEL Studio, är en on-premises “out of the box” lösning - enkelt att komma igång. Big Tech-lösningar, både cloud och on-premise (om detta finns) kräver många gånger många utvecklingstimmar för att fungera fullt ut.  </a:t>
            </a:r>
            <a:endParaRPr sz="1400">
              <a:latin typeface="Source Sans 3"/>
              <a:ea typeface="Source Sans 3"/>
              <a:cs typeface="Source Sans 3"/>
              <a:sym typeface="Source Sans 3"/>
            </a:endParaRPr>
          </a:p>
          <a:p>
            <a:pPr marL="0" lvl="0" indent="0" algn="l" rtl="0">
              <a:lnSpc>
                <a:spcPct val="90000"/>
              </a:lnSpc>
              <a:spcBef>
                <a:spcPts val="1000"/>
              </a:spcBef>
              <a:spcAft>
                <a:spcPts val="0"/>
              </a:spcAft>
              <a:buClr>
                <a:schemeClr val="dk1"/>
              </a:buClr>
              <a:buSzPts val="1400"/>
              <a:buFont typeface="Arial"/>
              <a:buNone/>
            </a:pPr>
            <a:r>
              <a:rPr lang="en-SE" sz="1400" b="1">
                <a:latin typeface="Source Sans 3"/>
                <a:ea typeface="Source Sans 3"/>
                <a:cs typeface="Source Sans 3"/>
                <a:sym typeface="Source Sans 3"/>
              </a:rPr>
              <a:t>Större flexibilitet</a:t>
            </a:r>
            <a:r>
              <a:rPr lang="en-SE" sz="1400">
                <a:latin typeface="Source Sans 3"/>
                <a:ea typeface="Source Sans 3"/>
                <a:cs typeface="Source Sans 3"/>
                <a:sym typeface="Source Sans 3"/>
              </a:rPr>
              <a:t> </a:t>
            </a:r>
            <a:endParaRPr sz="1400">
              <a:latin typeface="Source Sans 3"/>
              <a:ea typeface="Source Sans 3"/>
              <a:cs typeface="Source Sans 3"/>
              <a:sym typeface="Source Sans 3"/>
            </a:endParaRPr>
          </a:p>
          <a:p>
            <a:pPr marL="0" lvl="0" indent="0" algn="l" rtl="0">
              <a:lnSpc>
                <a:spcPct val="90000"/>
              </a:lnSpc>
              <a:spcBef>
                <a:spcPts val="0"/>
              </a:spcBef>
              <a:spcAft>
                <a:spcPts val="0"/>
              </a:spcAft>
              <a:buClr>
                <a:schemeClr val="dk1"/>
              </a:buClr>
              <a:buSzPts val="1400"/>
              <a:buFont typeface="Arial"/>
              <a:buNone/>
            </a:pPr>
            <a:r>
              <a:rPr lang="en-SE" sz="1400">
                <a:latin typeface="Source Sans 3"/>
                <a:ea typeface="Source Sans 3"/>
                <a:cs typeface="Source Sans 3"/>
                <a:sym typeface="Source Sans 3"/>
              </a:rPr>
              <a:t>Vi kan vara mer flexibla när det gäller att anpassa våra lösningar efter kundens specifika behov. On-premises Big Tech-lösningar kan vara begränsade.</a:t>
            </a:r>
            <a:endParaRPr sz="1400">
              <a:latin typeface="Source Sans 3"/>
              <a:ea typeface="Source Sans 3"/>
              <a:cs typeface="Source Sans 3"/>
              <a:sym typeface="Source Sans 3"/>
            </a:endParaRPr>
          </a:p>
          <a:p>
            <a:pPr marL="0" lvl="0" indent="0" algn="l" rtl="0">
              <a:lnSpc>
                <a:spcPct val="90000"/>
              </a:lnSpc>
              <a:spcBef>
                <a:spcPts val="1000"/>
              </a:spcBef>
              <a:spcAft>
                <a:spcPts val="0"/>
              </a:spcAft>
              <a:buClr>
                <a:schemeClr val="dk1"/>
              </a:buClr>
              <a:buSzPts val="1100"/>
              <a:buFont typeface="Arial"/>
              <a:buNone/>
            </a:pPr>
            <a:r>
              <a:rPr lang="en-SE" sz="1400" b="1">
                <a:latin typeface="Source Sans 3"/>
                <a:ea typeface="Source Sans 3"/>
                <a:cs typeface="Source Sans 3"/>
                <a:sym typeface="Source Sans 3"/>
              </a:rPr>
              <a:t>Innovation</a:t>
            </a:r>
            <a:r>
              <a:rPr lang="en-SE" sz="1400">
                <a:latin typeface="Source Sans 3"/>
                <a:ea typeface="Source Sans 3"/>
                <a:cs typeface="Source Sans 3"/>
                <a:sym typeface="Source Sans 3"/>
              </a:rPr>
              <a:t> </a:t>
            </a:r>
            <a:endParaRPr sz="1400">
              <a:latin typeface="Source Sans 3"/>
              <a:ea typeface="Source Sans 3"/>
              <a:cs typeface="Source Sans 3"/>
              <a:sym typeface="Source Sans 3"/>
            </a:endParaRPr>
          </a:p>
          <a:p>
            <a:pPr marL="0" lvl="0" indent="0" algn="l" rtl="0">
              <a:lnSpc>
                <a:spcPct val="90000"/>
              </a:lnSpc>
              <a:spcBef>
                <a:spcPts val="0"/>
              </a:spcBef>
              <a:spcAft>
                <a:spcPts val="0"/>
              </a:spcAft>
              <a:buClr>
                <a:schemeClr val="dk1"/>
              </a:buClr>
              <a:buSzPts val="1100"/>
              <a:buFont typeface="Arial"/>
              <a:buNone/>
            </a:pPr>
            <a:r>
              <a:rPr lang="en-SE" sz="1400">
                <a:latin typeface="Source Sans 3"/>
                <a:ea typeface="Source Sans 3"/>
                <a:cs typeface="Source Sans 3"/>
                <a:sym typeface="Source Sans 3"/>
              </a:rPr>
              <a:t>AEL kan vara snabbare på att implementera nya och innovativa funktioner som är direkt relaterade till AI. Det kan vi vara tack vare open source. On-premises Big Tech-lösningar kan ta längre tid på sig för att etablera ny funktionalitet.</a:t>
            </a:r>
            <a:endParaRPr/>
          </a:p>
        </p:txBody>
      </p:sp>
      <p:sp>
        <p:nvSpPr>
          <p:cNvPr id="225" name="Google Shape;225;g3a163e03918_0_1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SE"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a163e03918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a163e03918_0_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SE" sz="1100">
                <a:latin typeface="Arial"/>
                <a:ea typeface="Arial"/>
                <a:cs typeface="Arial"/>
                <a:sym typeface="Arial"/>
              </a:rPr>
              <a:t>När man pratar om </a:t>
            </a:r>
            <a:r>
              <a:rPr lang="en-SE" sz="1100" b="1">
                <a:latin typeface="Arial"/>
                <a:ea typeface="Arial"/>
                <a:cs typeface="Arial"/>
                <a:sym typeface="Arial"/>
              </a:rPr>
              <a:t>agentisk AI</a:t>
            </a:r>
            <a:r>
              <a:rPr lang="en-SE" sz="1100">
                <a:latin typeface="Arial"/>
                <a:ea typeface="Arial"/>
                <a:cs typeface="Arial"/>
                <a:sym typeface="Arial"/>
              </a:rPr>
              <a:t> (dvs. AI som inte bara assisterar utan kan fatta beslut och agera autonomt via systemintegrationer) skruvas risknivån upp jämfört med ”vanlig” AI.</a:t>
            </a:r>
            <a:r>
              <a:rPr lang="en-SE" sz="1000">
                <a:latin typeface="Arial"/>
                <a:ea typeface="Arial"/>
                <a:cs typeface="Arial"/>
                <a:sym typeface="Arial"/>
              </a:rPr>
              <a:t> </a:t>
            </a:r>
            <a:r>
              <a:rPr lang="en-SE" sz="1100">
                <a:solidFill>
                  <a:srgbClr val="333333"/>
                </a:solidFill>
                <a:latin typeface="Arial"/>
                <a:ea typeface="Arial"/>
                <a:cs typeface="Arial"/>
                <a:sym typeface="Arial"/>
              </a:rPr>
              <a:t>Inget företag vill ju bli den första Harvard Business Review caset av agentisk AI-säkerhetskatastrof…</a:t>
            </a:r>
            <a:r>
              <a:rPr lang="en-SE" sz="1500">
                <a:solidFill>
                  <a:srgbClr val="333333"/>
                </a:solidFill>
                <a:latin typeface="Calibri"/>
                <a:ea typeface="Calibri"/>
                <a:cs typeface="Calibri"/>
                <a:sym typeface="Calibri"/>
              </a:rPr>
              <a:t> </a:t>
            </a:r>
            <a:endParaRPr sz="1500">
              <a:solidFill>
                <a:srgbClr val="333333"/>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SE" sz="1100">
                <a:latin typeface="Arial"/>
                <a:ea typeface="Arial"/>
                <a:cs typeface="Arial"/>
                <a:sym typeface="Arial"/>
              </a:rPr>
              <a:t>Här är de </a:t>
            </a:r>
            <a:r>
              <a:rPr lang="en-SE" sz="1100" b="1">
                <a:latin typeface="Arial"/>
                <a:ea typeface="Arial"/>
                <a:cs typeface="Arial"/>
                <a:sym typeface="Arial"/>
              </a:rPr>
              <a:t>främsta riskerna och fallgroparna</a:t>
            </a:r>
            <a:r>
              <a:rPr lang="en-SE" sz="1100">
                <a:latin typeface="Arial"/>
                <a:ea typeface="Arial"/>
                <a:cs typeface="Arial"/>
                <a:sym typeface="Arial"/>
              </a:rPr>
              <a:t> en företagsledare behöver beakta:</a:t>
            </a:r>
            <a:endParaRPr sz="11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1. Datasäkerhet &amp; informationsläckage</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Agenter behöver åtkomst till känslig data (kunddata, finansiella uppgifter, produktionsplaner). Felaktig konfiguration kan leda till att data skickas utanför organisationen eller används på olämpliga sätt.</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behandla agenten som ett ”smart verktyg” utan att ha samma säkerhetskontroller som för andra system.</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Säkerställ att AI integreras bakom företagets säkerhetsväggar, med strikt accesskontroll, loggning och data governance.</a:t>
            </a:r>
            <a:endParaRPr sz="10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2. Bristande kontroll &amp; transparens</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Agenten kan ta beslut eller utföra åtgärder i system (t.ex. ERP, CRM, HR) utan att människor fullt ut förstår logiken bakom.</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lita blint på agenten, vilket kan leda till felaktiga beställningar, rapporter eller kundinteraktioner.</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Inför tydliga ”kontrollpunkter” där människor godkänner kritiska steg, åtminstone initialt.</a:t>
            </a:r>
            <a:endParaRPr sz="10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3. Ansvar och compliance</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AI kan utföra handlingar som strider mot lagar eller avtal (t.ex. GDPR, arbetsrätt, exportkontroll). Vem är ansvarig?</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anta att ”AI:n löser det” – men juridiskt är företaget (och i slutändan ledningen) alltid ansvarigt.</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Involvera juridik och compliance från början, och definiera en ”AI governance-modell”.</a:t>
            </a:r>
            <a:endParaRPr sz="10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4. Driftstörningar &amp; systempåverkan</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En agent integrerad i flera system kan oavsiktligt orsaka störningar (t.ex. massutskick, felaktiga bokningar, överbelastning).</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rulla ut för brett och för snabbt, utan sandbox eller testmiljö.</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Börja smått med pilotprojekt i kontrollerade processer, bygg ”failsafes” och rollback-mekanismer.</a:t>
            </a:r>
            <a:endParaRPr sz="10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5. Förändringsledning &amp; organisationspåverkan</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Medarbetare kan känna oro för att AI ersätter dem, vilket skapar motstånd, kunskapstapp eller låg adoption.</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introducera tekniken som ett ”effektivitetsverktyg” utan att tydliggöra vad det betyder för människor och roller.</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Kommunicera tydligt att agentisk AI ska avlasta repetitiva uppgifter och höja värdeskapande arbete, inte bara skära kostnader.</a:t>
            </a:r>
            <a:endParaRPr sz="10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6. Kvalitet &amp; bias i beslutsfattande</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AI-agenter kan fatta beslut baserat på snedvridna data eller felaktiga träningsmodeller.</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inte ha någon mekanism för att upptäcka bias eller fel i beslutslogik förrän det skadar affären eller varumärket.</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Inför löpande kvalitetskontroller och sätt upp ”AI audit trails” så att beslut kan spåras i efterhand.</a:t>
            </a:r>
            <a:endParaRPr sz="10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600" b="1">
                <a:latin typeface="Arial"/>
                <a:ea typeface="Arial"/>
                <a:cs typeface="Arial"/>
                <a:sym typeface="Arial"/>
              </a:rPr>
              <a:t>🔹 7. Strategiskt beroende av teknikleverantör</a:t>
            </a:r>
            <a:endParaRPr sz="1600" b="1">
              <a:latin typeface="Arial"/>
              <a:ea typeface="Arial"/>
              <a:cs typeface="Arial"/>
              <a:sym typeface="Arial"/>
            </a:endParaRPr>
          </a:p>
          <a:p>
            <a:pPr marL="457200" lvl="0" indent="-292100" algn="l" rtl="0">
              <a:lnSpc>
                <a:spcPct val="115000"/>
              </a:lnSpc>
              <a:spcBef>
                <a:spcPts val="1200"/>
              </a:spcBef>
              <a:spcAft>
                <a:spcPts val="0"/>
              </a:spcAft>
              <a:buClr>
                <a:schemeClr val="dk1"/>
              </a:buClr>
              <a:buSzPts val="1000"/>
              <a:buChar char="●"/>
            </a:pPr>
            <a:r>
              <a:rPr lang="en-SE" sz="1000" b="1">
                <a:latin typeface="Arial"/>
                <a:ea typeface="Arial"/>
                <a:cs typeface="Arial"/>
                <a:sym typeface="Arial"/>
              </a:rPr>
              <a:t>Risk:</a:t>
            </a:r>
            <a:r>
              <a:rPr lang="en-SE" sz="1000">
                <a:latin typeface="Arial"/>
                <a:ea typeface="Arial"/>
                <a:cs typeface="Arial"/>
                <a:sym typeface="Arial"/>
              </a:rPr>
              <a:t> Agentisk AI kräver ofta tredjepartsplattformar. Fel val kan skapa inlåsningseffekter eller risker om leverantören ändrar villkor.</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Fallgrop:</a:t>
            </a:r>
            <a:r>
              <a:rPr lang="en-SE" sz="1000">
                <a:latin typeface="Arial"/>
                <a:ea typeface="Arial"/>
                <a:cs typeface="Arial"/>
                <a:sym typeface="Arial"/>
              </a:rPr>
              <a:t> Att bygga kritiska processer på en leverantör utan plan B.</a:t>
            </a:r>
            <a:endParaRPr sz="1000">
              <a:latin typeface="Arial"/>
              <a:ea typeface="Arial"/>
              <a:cs typeface="Arial"/>
              <a:sym typeface="Arial"/>
            </a:endParaRPr>
          </a:p>
          <a:p>
            <a:pPr marL="457200" lvl="0" indent="-292100" algn="l" rtl="0">
              <a:lnSpc>
                <a:spcPct val="115000"/>
              </a:lnSpc>
              <a:spcBef>
                <a:spcPts val="0"/>
              </a:spcBef>
              <a:spcAft>
                <a:spcPts val="0"/>
              </a:spcAft>
              <a:buClr>
                <a:schemeClr val="dk1"/>
              </a:buClr>
              <a:buSzPts val="1000"/>
              <a:buChar char="●"/>
            </a:pPr>
            <a:r>
              <a:rPr lang="en-SE" sz="1000" b="1">
                <a:latin typeface="Arial"/>
                <a:ea typeface="Arial"/>
                <a:cs typeface="Arial"/>
                <a:sym typeface="Arial"/>
              </a:rPr>
              <a:t>VD-perspektiv:</a:t>
            </a:r>
            <a:r>
              <a:rPr lang="en-SE" sz="1000">
                <a:latin typeface="Arial"/>
                <a:ea typeface="Arial"/>
                <a:cs typeface="Arial"/>
                <a:sym typeface="Arial"/>
              </a:rPr>
              <a:t> Ha en tydlig sourcingstrategi: vilka delar ska byggas in-house, vilka köps, och hur säkerställer man långsiktig kontroll?</a:t>
            </a:r>
            <a:endParaRPr sz="1100">
              <a:latin typeface="Arial"/>
              <a:ea typeface="Arial"/>
              <a:cs typeface="Arial"/>
              <a:sym typeface="Arial"/>
            </a:endParaRPr>
          </a:p>
          <a:p>
            <a:pPr marL="0" lvl="0" indent="0" algn="l" rtl="0">
              <a:lnSpc>
                <a:spcPct val="115000"/>
              </a:lnSpc>
              <a:spcBef>
                <a:spcPts val="1800"/>
              </a:spcBef>
              <a:spcAft>
                <a:spcPts val="0"/>
              </a:spcAft>
              <a:buClr>
                <a:schemeClr val="dk1"/>
              </a:buClr>
              <a:buSzPts val="1100"/>
              <a:buFont typeface="Arial"/>
              <a:buNone/>
            </a:pPr>
            <a:r>
              <a:rPr lang="en-SE" sz="1700" b="1">
                <a:latin typeface="Arial"/>
                <a:ea typeface="Arial"/>
                <a:cs typeface="Arial"/>
                <a:sym typeface="Arial"/>
              </a:rPr>
              <a:t>📌 Sammanfattning för VD</a:t>
            </a:r>
            <a:endParaRPr sz="1700" b="1">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SE" sz="1100">
                <a:latin typeface="Arial"/>
                <a:ea typeface="Arial"/>
                <a:cs typeface="Arial"/>
                <a:sym typeface="Arial"/>
              </a:rPr>
              <a:t>De största riskerna kan summeras i tre kategorier:</a:t>
            </a:r>
            <a:endParaRPr sz="1100">
              <a:latin typeface="Arial"/>
              <a:ea typeface="Arial"/>
              <a:cs typeface="Arial"/>
              <a:sym typeface="Arial"/>
            </a:endParaRPr>
          </a:p>
          <a:p>
            <a:pPr marL="457200" lvl="0" indent="-298450" algn="l" rtl="0">
              <a:lnSpc>
                <a:spcPct val="115000"/>
              </a:lnSpc>
              <a:spcBef>
                <a:spcPts val="1200"/>
              </a:spcBef>
              <a:spcAft>
                <a:spcPts val="0"/>
              </a:spcAft>
              <a:buClr>
                <a:schemeClr val="dk1"/>
              </a:buClr>
              <a:buSzPts val="1100"/>
              <a:buAutoNum type="arabicPeriod"/>
            </a:pPr>
            <a:r>
              <a:rPr lang="en-SE" sz="1100" b="1">
                <a:latin typeface="Arial"/>
                <a:ea typeface="Arial"/>
                <a:cs typeface="Arial"/>
                <a:sym typeface="Arial"/>
              </a:rPr>
              <a:t>Tekniska risker</a:t>
            </a:r>
            <a:r>
              <a:rPr lang="en-SE" sz="1100">
                <a:latin typeface="Arial"/>
                <a:ea typeface="Arial"/>
                <a:cs typeface="Arial"/>
                <a:sym typeface="Arial"/>
              </a:rPr>
              <a:t> – säkerhet, systemstabilitet, kontroll.</a:t>
            </a:r>
            <a:endParaRPr sz="1100">
              <a:latin typeface="Arial"/>
              <a:ea typeface="Arial"/>
              <a:cs typeface="Arial"/>
              <a:sym typeface="Arial"/>
            </a:endParaRPr>
          </a:p>
          <a:p>
            <a:pPr marL="457200" lvl="0" indent="-298450" algn="l" rtl="0">
              <a:lnSpc>
                <a:spcPct val="115000"/>
              </a:lnSpc>
              <a:spcBef>
                <a:spcPts val="0"/>
              </a:spcBef>
              <a:spcAft>
                <a:spcPts val="0"/>
              </a:spcAft>
              <a:buClr>
                <a:schemeClr val="dk1"/>
              </a:buClr>
              <a:buSzPts val="1100"/>
              <a:buAutoNum type="arabicPeriod"/>
            </a:pPr>
            <a:r>
              <a:rPr lang="en-SE" sz="1100" b="1">
                <a:latin typeface="Arial"/>
                <a:ea typeface="Arial"/>
                <a:cs typeface="Arial"/>
                <a:sym typeface="Arial"/>
              </a:rPr>
              <a:t>Regulatoriska risker</a:t>
            </a:r>
            <a:r>
              <a:rPr lang="en-SE" sz="1100">
                <a:latin typeface="Arial"/>
                <a:ea typeface="Arial"/>
                <a:cs typeface="Arial"/>
                <a:sym typeface="Arial"/>
              </a:rPr>
              <a:t> – ansvar, compliance, juridiska konsekvenser.</a:t>
            </a:r>
            <a:endParaRPr sz="1100">
              <a:latin typeface="Arial"/>
              <a:ea typeface="Arial"/>
              <a:cs typeface="Arial"/>
              <a:sym typeface="Arial"/>
            </a:endParaRPr>
          </a:p>
          <a:p>
            <a:pPr marL="457200" lvl="0" indent="-298450" algn="l" rtl="0">
              <a:lnSpc>
                <a:spcPct val="115000"/>
              </a:lnSpc>
              <a:spcBef>
                <a:spcPts val="0"/>
              </a:spcBef>
              <a:spcAft>
                <a:spcPts val="0"/>
              </a:spcAft>
              <a:buClr>
                <a:schemeClr val="dk1"/>
              </a:buClr>
              <a:buSzPts val="1100"/>
              <a:buAutoNum type="arabicPeriod"/>
            </a:pPr>
            <a:r>
              <a:rPr lang="en-SE" sz="1100" b="1">
                <a:latin typeface="Arial"/>
                <a:ea typeface="Arial"/>
                <a:cs typeface="Arial"/>
                <a:sym typeface="Arial"/>
              </a:rPr>
              <a:t>Mänskliga risker</a:t>
            </a:r>
            <a:r>
              <a:rPr lang="en-SE" sz="1100">
                <a:latin typeface="Arial"/>
                <a:ea typeface="Arial"/>
                <a:cs typeface="Arial"/>
                <a:sym typeface="Arial"/>
              </a:rPr>
              <a:t> – kultur, adoption, förtroende.</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SE" sz="1100">
                <a:latin typeface="Arial"/>
                <a:ea typeface="Arial"/>
                <a:cs typeface="Arial"/>
                <a:sym typeface="Arial"/>
              </a:rPr>
              <a:t>👉 Den stora fallgropen är att se agentisk AI enbart som ett </a:t>
            </a:r>
            <a:r>
              <a:rPr lang="en-SE" sz="1100" b="1">
                <a:latin typeface="Arial"/>
                <a:ea typeface="Arial"/>
                <a:cs typeface="Arial"/>
                <a:sym typeface="Arial"/>
              </a:rPr>
              <a:t>IT-projekt</a:t>
            </a:r>
            <a:r>
              <a:rPr lang="en-SE" sz="1100">
                <a:latin typeface="Arial"/>
                <a:ea typeface="Arial"/>
                <a:cs typeface="Arial"/>
                <a:sym typeface="Arial"/>
              </a:rPr>
              <a:t>, när det i själva verket är en </a:t>
            </a:r>
            <a:r>
              <a:rPr lang="en-SE" sz="1100" b="1">
                <a:latin typeface="Arial"/>
                <a:ea typeface="Arial"/>
                <a:cs typeface="Arial"/>
                <a:sym typeface="Arial"/>
              </a:rPr>
              <a:t>strategisk förändringsresa</a:t>
            </a:r>
            <a:r>
              <a:rPr lang="en-SE" sz="1100">
                <a:latin typeface="Arial"/>
                <a:ea typeface="Arial"/>
                <a:cs typeface="Arial"/>
                <a:sym typeface="Arial"/>
              </a:rPr>
              <a:t> som kräver styrning på ledningsnivå.</a:t>
            </a:r>
            <a:endParaRPr sz="1100">
              <a:latin typeface="Arial"/>
              <a:ea typeface="Arial"/>
              <a:cs typeface="Arial"/>
              <a:sym typeface="Arial"/>
            </a:endParaRPr>
          </a:p>
          <a:p>
            <a:pPr marL="0" lvl="0" indent="0" algn="l" rtl="0">
              <a:spcBef>
                <a:spcPts val="12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SE"/>
              <a:t>säkerhet i grunden, korta anteckningar från samtal med Alex</a:t>
            </a:r>
            <a:endParaRPr/>
          </a:p>
          <a:p>
            <a:pPr marL="0" lvl="0" indent="0" algn="l" rtl="0">
              <a:spcBef>
                <a:spcPts val="0"/>
              </a:spcBef>
              <a:spcAft>
                <a:spcPts val="0"/>
              </a:spcAft>
              <a:buNone/>
            </a:pPr>
            <a:endParaRPr/>
          </a:p>
          <a:p>
            <a:pPr marL="457200" lvl="0" indent="-317500" algn="l" rtl="0">
              <a:spcBef>
                <a:spcPts val="0"/>
              </a:spcBef>
              <a:spcAft>
                <a:spcPts val="0"/>
              </a:spcAft>
              <a:buSzPts val="1400"/>
              <a:buAutoNum type="arabicPeriod"/>
            </a:pPr>
            <a:r>
              <a:rPr lang="en-SE"/>
              <a:t>kan du lita på de som skrivit koden. Esben och Alex är godkända av SÄPO i utökad personundersökning. Driftat nationella säkerhetsobjekt i 15 år utan intrång.</a:t>
            </a:r>
            <a:endParaRPr/>
          </a:p>
          <a:p>
            <a:pPr marL="457200" lvl="0" indent="-317500" algn="l" rtl="0">
              <a:spcBef>
                <a:spcPts val="0"/>
              </a:spcBef>
              <a:spcAft>
                <a:spcPts val="0"/>
              </a:spcAft>
              <a:buSzPts val="1400"/>
              <a:buAutoNum type="arabicPeriod"/>
            </a:pPr>
            <a:r>
              <a:rPr lang="en-SE"/>
              <a:t>Den SW du har, är den säker. Lång erfarenhet av att skapa säker kod, den krashcar inte, finns inga portar öppna, etc.. Går det att hacka, etc.. Du behöver inte ha internet access med vår lösning om du inte vill för att göra den säker.</a:t>
            </a:r>
            <a:endParaRPr/>
          </a:p>
          <a:p>
            <a:pPr marL="457200" lvl="0" indent="-317500" algn="l" rtl="0">
              <a:spcBef>
                <a:spcPts val="0"/>
              </a:spcBef>
              <a:spcAft>
                <a:spcPts val="0"/>
              </a:spcAft>
              <a:buSzPts val="1400"/>
              <a:buAutoNum type="arabicPeriod"/>
            </a:pPr>
            <a:r>
              <a:rPr lang="en-SE"/>
              <a:t>De flesta bolag har ingen ai säkerhetspolicy idag. I grunden bode du inte lägga ut på en publik tjänst det du inte kan publicera på webben.</a:t>
            </a:r>
            <a:endParaRPr/>
          </a:p>
          <a:p>
            <a:pPr marL="457200" lvl="0" indent="-317500" algn="l" rtl="0">
              <a:spcBef>
                <a:spcPts val="0"/>
              </a:spcBef>
              <a:spcAft>
                <a:spcPts val="0"/>
              </a:spcAft>
              <a:buSzPts val="1400"/>
              <a:buAutoNum type="arabicPeriod"/>
            </a:pPr>
            <a:r>
              <a:rPr lang="en-SE"/>
              <a:t>I de fall du har känslig data kan du köra en lokal modell så inte din data kommer i fel händer.</a:t>
            </a:r>
            <a:endParaRPr/>
          </a:p>
          <a:p>
            <a:pPr marL="457200" lvl="0" indent="-317500" algn="l" rtl="0">
              <a:spcBef>
                <a:spcPts val="0"/>
              </a:spcBef>
              <a:spcAft>
                <a:spcPts val="0"/>
              </a:spcAft>
              <a:buSzPts val="1400"/>
              <a:buAutoNum type="arabicPeriod"/>
            </a:pPr>
            <a:r>
              <a:rPr lang="en-SE"/>
              <a:t>All typ av företagsdata som används i företagsprocesser som sälj, produktutveckling, ansökningar etc och mer och mer kommer man behöva ha kontroll på det i . Risk också för konkurrens</a:t>
            </a:r>
            <a:endParaRPr/>
          </a:p>
          <a:p>
            <a:pPr marL="457200" lvl="0" indent="-317500" algn="l" rtl="0">
              <a:spcBef>
                <a:spcPts val="0"/>
              </a:spcBef>
              <a:spcAft>
                <a:spcPts val="0"/>
              </a:spcAft>
              <a:buSzPts val="1400"/>
              <a:buAutoNum type="arabicPeriod"/>
            </a:pPr>
            <a:r>
              <a:rPr lang="en-SE"/>
              <a:t>Data tränar modellerna. Det säger cloud lösningarn att de inte gör. Även om de inte gör det kan LLM som ligger under kan Open AI se dina frågor och träna sina modeller på din data. (hur ser kad ritningar ut på Swepacs KAD modell, en honda motor etc så kan helt plötrligt ChatGPT svara på det)..</a:t>
            </a:r>
            <a:endParaRPr/>
          </a:p>
          <a:p>
            <a:pPr marL="457200" lvl="0" indent="-317500" algn="l" rtl="0">
              <a:spcBef>
                <a:spcPts val="0"/>
              </a:spcBef>
              <a:spcAft>
                <a:spcPts val="0"/>
              </a:spcAft>
              <a:buSzPts val="1400"/>
              <a:buAutoNum type="arabicPeriod"/>
            </a:pPr>
            <a:endParaRPr/>
          </a:p>
          <a:p>
            <a:pPr marL="457200" lvl="0" indent="-317500" algn="l" rtl="0">
              <a:spcBef>
                <a:spcPts val="0"/>
              </a:spcBef>
              <a:spcAft>
                <a:spcPts val="0"/>
              </a:spcAft>
              <a:buSzPts val="1400"/>
              <a:buAutoNum type="arabicPeriod"/>
            </a:pPr>
            <a:r>
              <a:rPr lang="en-SE"/>
              <a:t>EU AI Act gör att du inte kan vara säker på att din data . Eller att data hamnar hos data hos obefintlia FBI, NSA, (US Patriot Act)</a:t>
            </a:r>
            <a:endParaRPr/>
          </a:p>
          <a:p>
            <a:pPr marL="0" lvl="0" indent="0" algn="l" rtl="0">
              <a:spcBef>
                <a:spcPts val="0"/>
              </a:spcBef>
              <a:spcAft>
                <a:spcPts val="0"/>
              </a:spcAft>
              <a:buNone/>
            </a:pPr>
            <a:r>
              <a:rPr lang="en-SE"/>
              <a:t>Open AI 30% hallucinationer, säger desjälva, vi är nere på promille hallucination tack vare de ML algoritmer vi använder.</a:t>
            </a:r>
            <a:endParaRPr/>
          </a:p>
        </p:txBody>
      </p:sp>
      <p:sp>
        <p:nvSpPr>
          <p:cNvPr id="166" name="Google Shape;166;g3a163e03918_0_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SE"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597105-A42D-D279-70A9-EA25AAC5CE0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71BE19E-D825-8B20-DAD4-98CA773D32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7B5A9E7-3F43-D25F-76E4-491EBCC4F060}"/>
              </a:ext>
            </a:extLst>
          </p:cNvPr>
          <p:cNvSpPr>
            <a:spLocks noGrp="1"/>
          </p:cNvSpPr>
          <p:nvPr>
            <p:ph type="dt" sz="half" idx="10"/>
          </p:nvPr>
        </p:nvSpPr>
        <p:spPr/>
        <p:txBody>
          <a:bodyPr/>
          <a:lstStyle/>
          <a:p>
            <a:pPr rtl="0"/>
            <a:fld id="{D4F5D863-DED9-42B7-9143-386F9DA554B7}" type="datetime1">
              <a:rPr lang="sv-SE" smtClean="0"/>
              <a:t>2026-03-12</a:t>
            </a:fld>
            <a:endParaRPr lang="en-US" dirty="0"/>
          </a:p>
        </p:txBody>
      </p:sp>
      <p:sp>
        <p:nvSpPr>
          <p:cNvPr id="5" name="Platshållare för sidfot 4">
            <a:extLst>
              <a:ext uri="{FF2B5EF4-FFF2-40B4-BE49-F238E27FC236}">
                <a16:creationId xmlns:a16="http://schemas.microsoft.com/office/drawing/2014/main" id="{F164399B-2746-61AD-6FC9-A0576C5A8B08}"/>
              </a:ext>
            </a:extLst>
          </p:cNvPr>
          <p:cNvSpPr>
            <a:spLocks noGrp="1"/>
          </p:cNvSpPr>
          <p:nvPr>
            <p:ph type="ftr" sz="quarter" idx="11"/>
          </p:nvPr>
        </p:nvSpPr>
        <p:spPr/>
        <p:txBody>
          <a:bodyPr/>
          <a:lstStyle/>
          <a:p>
            <a:pPr rtl="0"/>
            <a:endParaRPr lang="en-US" dirty="0"/>
          </a:p>
        </p:txBody>
      </p:sp>
      <p:sp>
        <p:nvSpPr>
          <p:cNvPr id="6" name="Platshållare för bildnummer 5">
            <a:extLst>
              <a:ext uri="{FF2B5EF4-FFF2-40B4-BE49-F238E27FC236}">
                <a16:creationId xmlns:a16="http://schemas.microsoft.com/office/drawing/2014/main" id="{42424F3F-BBFC-B6AA-CAA6-9E597B6B06F4}"/>
              </a:ext>
            </a:extLst>
          </p:cNvPr>
          <p:cNvSpPr>
            <a:spLocks noGrp="1"/>
          </p:cNvSpPr>
          <p:nvPr>
            <p:ph type="sldNum" sz="quarter" idx="12"/>
          </p:nvPr>
        </p:nvSpPr>
        <p:spPr/>
        <p:txBody>
          <a:bodyPr/>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341056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F3B8BC-6B54-DACE-2B8A-58EF1DD7772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68D8C06-01D3-863A-B1A1-AD6CA014D63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1758E93-48E0-B32D-FD50-05D2F73112B9}"/>
              </a:ext>
            </a:extLst>
          </p:cNvPr>
          <p:cNvSpPr>
            <a:spLocks noGrp="1"/>
          </p:cNvSpPr>
          <p:nvPr>
            <p:ph type="dt" sz="half" idx="10"/>
          </p:nvPr>
        </p:nvSpPr>
        <p:spPr/>
        <p:txBody>
          <a:bodyPr/>
          <a:lstStyle/>
          <a:p>
            <a:pPr rtl="0"/>
            <a:fld id="{DC238986-F9EE-4527-88E5-D92237308475}" type="datetime1">
              <a:rPr lang="sv-SE" smtClean="0"/>
              <a:t>2026-03-12</a:t>
            </a:fld>
            <a:endParaRPr lang="en-US" dirty="0"/>
          </a:p>
        </p:txBody>
      </p:sp>
      <p:sp>
        <p:nvSpPr>
          <p:cNvPr id="5" name="Platshållare för sidfot 4">
            <a:extLst>
              <a:ext uri="{FF2B5EF4-FFF2-40B4-BE49-F238E27FC236}">
                <a16:creationId xmlns:a16="http://schemas.microsoft.com/office/drawing/2014/main" id="{B6BA5EAD-E76B-FB35-09D0-D99300B8A962}"/>
              </a:ext>
            </a:extLst>
          </p:cNvPr>
          <p:cNvSpPr>
            <a:spLocks noGrp="1"/>
          </p:cNvSpPr>
          <p:nvPr>
            <p:ph type="ftr" sz="quarter" idx="11"/>
          </p:nvPr>
        </p:nvSpPr>
        <p:spPr/>
        <p:txBody>
          <a:bodyPr/>
          <a:lstStyle/>
          <a:p>
            <a:pPr rtl="0"/>
            <a:endParaRPr lang="en-US" dirty="0"/>
          </a:p>
        </p:txBody>
      </p:sp>
      <p:sp>
        <p:nvSpPr>
          <p:cNvPr id="6" name="Platshållare för bildnummer 5">
            <a:extLst>
              <a:ext uri="{FF2B5EF4-FFF2-40B4-BE49-F238E27FC236}">
                <a16:creationId xmlns:a16="http://schemas.microsoft.com/office/drawing/2014/main" id="{A626327D-10C3-BE63-0B6B-ED8FD00279D7}"/>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pic>
        <p:nvPicPr>
          <p:cNvPr id="7" name="Bildobjekt 6">
            <a:extLst>
              <a:ext uri="{FF2B5EF4-FFF2-40B4-BE49-F238E27FC236}">
                <a16:creationId xmlns:a16="http://schemas.microsoft.com/office/drawing/2014/main" id="{E4323304-FBC0-84F5-2A88-3D431338D1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7254" y="6236479"/>
            <a:ext cx="727494" cy="484996"/>
          </a:xfrm>
          <a:prstGeom prst="rect">
            <a:avLst/>
          </a:prstGeom>
        </p:spPr>
      </p:pic>
    </p:spTree>
    <p:extLst>
      <p:ext uri="{BB962C8B-B14F-4D97-AF65-F5344CB8AC3E}">
        <p14:creationId xmlns:p14="http://schemas.microsoft.com/office/powerpoint/2010/main" val="4288301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314BDC-20EE-3A10-C82C-B09C94EE2D7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A543E20-DB93-FDC9-2375-79828679A9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8EDDDB4-8AD4-AF5D-F0E2-A478DFE6083A}"/>
              </a:ext>
            </a:extLst>
          </p:cNvPr>
          <p:cNvSpPr>
            <a:spLocks noGrp="1"/>
          </p:cNvSpPr>
          <p:nvPr>
            <p:ph type="dt" sz="half" idx="10"/>
          </p:nvPr>
        </p:nvSpPr>
        <p:spPr/>
        <p:txBody>
          <a:bodyPr/>
          <a:lstStyle/>
          <a:p>
            <a:pPr rtl="0"/>
            <a:fld id="{345EE519-4FCB-497A-A750-068F67EA3864}" type="datetime1">
              <a:rPr lang="sv-SE" smtClean="0"/>
              <a:t>2026-03-12</a:t>
            </a:fld>
            <a:endParaRPr lang="en-US" dirty="0"/>
          </a:p>
        </p:txBody>
      </p:sp>
      <p:sp>
        <p:nvSpPr>
          <p:cNvPr id="5" name="Platshållare för sidfot 4">
            <a:extLst>
              <a:ext uri="{FF2B5EF4-FFF2-40B4-BE49-F238E27FC236}">
                <a16:creationId xmlns:a16="http://schemas.microsoft.com/office/drawing/2014/main" id="{511C6946-0754-D82F-AA00-A09C94DA5DF7}"/>
              </a:ext>
            </a:extLst>
          </p:cNvPr>
          <p:cNvSpPr>
            <a:spLocks noGrp="1"/>
          </p:cNvSpPr>
          <p:nvPr>
            <p:ph type="ftr" sz="quarter" idx="11"/>
          </p:nvPr>
        </p:nvSpPr>
        <p:spPr/>
        <p:txBody>
          <a:bodyPr/>
          <a:lstStyle/>
          <a:p>
            <a:pPr rtl="0"/>
            <a:endParaRPr lang="en-US" dirty="0"/>
          </a:p>
        </p:txBody>
      </p:sp>
      <p:sp>
        <p:nvSpPr>
          <p:cNvPr id="6" name="Platshållare för bildnummer 5">
            <a:extLst>
              <a:ext uri="{FF2B5EF4-FFF2-40B4-BE49-F238E27FC236}">
                <a16:creationId xmlns:a16="http://schemas.microsoft.com/office/drawing/2014/main" id="{27C802C2-F106-B9D4-7D56-D711F9D24CA9}"/>
              </a:ext>
            </a:extLst>
          </p:cNvPr>
          <p:cNvSpPr>
            <a:spLocks noGrp="1"/>
          </p:cNvSpPr>
          <p:nvPr>
            <p:ph type="sldNum" sz="quarter" idx="12"/>
          </p:nvPr>
        </p:nvSpPr>
        <p:spPr/>
        <p:txBody>
          <a:bodyPr/>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202070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D9B1EF-DB44-615A-04ED-8CF2EAC9BCF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E9557AE-9569-6181-EF43-8A912A20BFB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2EE2CC7-F22D-D534-5E4B-81B9361C7CC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16CAD6B-71BC-2914-D63C-D804BB5E51C7}"/>
              </a:ext>
            </a:extLst>
          </p:cNvPr>
          <p:cNvSpPr>
            <a:spLocks noGrp="1"/>
          </p:cNvSpPr>
          <p:nvPr>
            <p:ph type="dt" sz="half" idx="10"/>
          </p:nvPr>
        </p:nvSpPr>
        <p:spPr/>
        <p:txBody>
          <a:bodyPr/>
          <a:lstStyle/>
          <a:p>
            <a:pPr rtl="0"/>
            <a:fld id="{98BC602A-79AB-4376-AA29-2E6AEE35CDF7}" type="datetime1">
              <a:rPr lang="sv-SE" smtClean="0"/>
              <a:t>2026-03-12</a:t>
            </a:fld>
            <a:endParaRPr lang="en-US" dirty="0"/>
          </a:p>
        </p:txBody>
      </p:sp>
      <p:sp>
        <p:nvSpPr>
          <p:cNvPr id="6" name="Platshållare för sidfot 5">
            <a:extLst>
              <a:ext uri="{FF2B5EF4-FFF2-40B4-BE49-F238E27FC236}">
                <a16:creationId xmlns:a16="http://schemas.microsoft.com/office/drawing/2014/main" id="{E50C75DD-C372-9B0B-8290-52240B893FE1}"/>
              </a:ext>
            </a:extLst>
          </p:cNvPr>
          <p:cNvSpPr>
            <a:spLocks noGrp="1"/>
          </p:cNvSpPr>
          <p:nvPr>
            <p:ph type="ftr" sz="quarter" idx="11"/>
          </p:nvPr>
        </p:nvSpPr>
        <p:spPr/>
        <p:txBody>
          <a:bodyPr/>
          <a:lstStyle/>
          <a:p>
            <a:pPr rtl="0"/>
            <a:endParaRPr lang="en-US" dirty="0"/>
          </a:p>
        </p:txBody>
      </p:sp>
      <p:sp>
        <p:nvSpPr>
          <p:cNvPr id="7" name="Platshållare för bildnummer 6">
            <a:extLst>
              <a:ext uri="{FF2B5EF4-FFF2-40B4-BE49-F238E27FC236}">
                <a16:creationId xmlns:a16="http://schemas.microsoft.com/office/drawing/2014/main" id="{7CD40BB4-2B86-6298-E009-B687905D75CE}"/>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39974292"/>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17A2C6-7B28-4F06-A0E5-2C210DB56D1D}"/>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A17AA36-0B97-C383-975A-68A3D01EC6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A7DB4845-2B07-CD8E-DC58-5D0589D11469}"/>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76B94B8-B233-5ABA-8EED-E5934274E6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09FEEF6-9B5C-EDC9-81AA-1DC88BC610B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CE2D535-C7BC-89F6-732E-D87E63078F4A}"/>
              </a:ext>
            </a:extLst>
          </p:cNvPr>
          <p:cNvSpPr>
            <a:spLocks noGrp="1"/>
          </p:cNvSpPr>
          <p:nvPr>
            <p:ph type="dt" sz="half" idx="10"/>
          </p:nvPr>
        </p:nvSpPr>
        <p:spPr/>
        <p:txBody>
          <a:bodyPr/>
          <a:lstStyle/>
          <a:p>
            <a:pPr rtl="0"/>
            <a:fld id="{6D4BAEC4-2FF4-4379-9C26-4C47EEF3461D}" type="datetime1">
              <a:rPr lang="sv-SE" smtClean="0"/>
              <a:t>2026-03-12</a:t>
            </a:fld>
            <a:endParaRPr lang="en-US" dirty="0"/>
          </a:p>
        </p:txBody>
      </p:sp>
      <p:sp>
        <p:nvSpPr>
          <p:cNvPr id="8" name="Platshållare för sidfot 7">
            <a:extLst>
              <a:ext uri="{FF2B5EF4-FFF2-40B4-BE49-F238E27FC236}">
                <a16:creationId xmlns:a16="http://schemas.microsoft.com/office/drawing/2014/main" id="{BBFA81BE-E8F7-6C7C-8450-C252AE2837B6}"/>
              </a:ext>
            </a:extLst>
          </p:cNvPr>
          <p:cNvSpPr>
            <a:spLocks noGrp="1"/>
          </p:cNvSpPr>
          <p:nvPr>
            <p:ph type="ftr" sz="quarter" idx="11"/>
          </p:nvPr>
        </p:nvSpPr>
        <p:spPr/>
        <p:txBody>
          <a:bodyPr/>
          <a:lstStyle/>
          <a:p>
            <a:pPr rtl="0"/>
            <a:endParaRPr lang="en-US" dirty="0"/>
          </a:p>
        </p:txBody>
      </p:sp>
      <p:sp>
        <p:nvSpPr>
          <p:cNvPr id="9" name="Platshållare för bildnummer 8">
            <a:extLst>
              <a:ext uri="{FF2B5EF4-FFF2-40B4-BE49-F238E27FC236}">
                <a16:creationId xmlns:a16="http://schemas.microsoft.com/office/drawing/2014/main" id="{BF7DB5A8-BD6F-833B-26B5-73996E94FE43}"/>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8202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3BBC16-8372-A8C0-DEC2-B8078F0B133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EE9290A-7186-F235-E7A8-3BFA2E98EB91}"/>
              </a:ext>
            </a:extLst>
          </p:cNvPr>
          <p:cNvSpPr>
            <a:spLocks noGrp="1"/>
          </p:cNvSpPr>
          <p:nvPr>
            <p:ph type="dt" sz="half" idx="10"/>
          </p:nvPr>
        </p:nvSpPr>
        <p:spPr/>
        <p:txBody>
          <a:bodyPr/>
          <a:lstStyle/>
          <a:p>
            <a:pPr rtl="0"/>
            <a:fld id="{4C50C379-E69F-48BB-B73C-26C054D7878C}" type="datetime1">
              <a:rPr lang="sv-SE" smtClean="0"/>
              <a:t>2026-03-12</a:t>
            </a:fld>
            <a:endParaRPr lang="en-US" dirty="0"/>
          </a:p>
        </p:txBody>
      </p:sp>
      <p:sp>
        <p:nvSpPr>
          <p:cNvPr id="4" name="Platshållare för sidfot 3">
            <a:extLst>
              <a:ext uri="{FF2B5EF4-FFF2-40B4-BE49-F238E27FC236}">
                <a16:creationId xmlns:a16="http://schemas.microsoft.com/office/drawing/2014/main" id="{4BE5D21E-0215-6B48-24B0-41791D0F0AA9}"/>
              </a:ext>
            </a:extLst>
          </p:cNvPr>
          <p:cNvSpPr>
            <a:spLocks noGrp="1"/>
          </p:cNvSpPr>
          <p:nvPr>
            <p:ph type="ftr" sz="quarter" idx="11"/>
          </p:nvPr>
        </p:nvSpPr>
        <p:spPr/>
        <p:txBody>
          <a:bodyPr/>
          <a:lstStyle/>
          <a:p>
            <a:pPr rtl="0"/>
            <a:endParaRPr lang="en-US" dirty="0"/>
          </a:p>
        </p:txBody>
      </p:sp>
      <p:sp>
        <p:nvSpPr>
          <p:cNvPr id="5" name="Platshållare för bildnummer 4">
            <a:extLst>
              <a:ext uri="{FF2B5EF4-FFF2-40B4-BE49-F238E27FC236}">
                <a16:creationId xmlns:a16="http://schemas.microsoft.com/office/drawing/2014/main" id="{6D3FF424-B601-7288-CA60-F7697D775DFD}"/>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17312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064C6AF-04EE-5616-E6EA-218C196BAA04}"/>
              </a:ext>
            </a:extLst>
          </p:cNvPr>
          <p:cNvSpPr>
            <a:spLocks noGrp="1"/>
          </p:cNvSpPr>
          <p:nvPr>
            <p:ph type="dt" sz="half" idx="10"/>
          </p:nvPr>
        </p:nvSpPr>
        <p:spPr/>
        <p:txBody>
          <a:bodyPr/>
          <a:lstStyle/>
          <a:p>
            <a:pPr rtl="0"/>
            <a:fld id="{F560C78B-225A-4294-A673-78EDE1B7F9B2}" type="datetime1">
              <a:rPr lang="sv-SE" smtClean="0"/>
              <a:t>2026-03-12</a:t>
            </a:fld>
            <a:endParaRPr lang="en-US" dirty="0"/>
          </a:p>
        </p:txBody>
      </p:sp>
      <p:sp>
        <p:nvSpPr>
          <p:cNvPr id="3" name="Platshållare för sidfot 2">
            <a:extLst>
              <a:ext uri="{FF2B5EF4-FFF2-40B4-BE49-F238E27FC236}">
                <a16:creationId xmlns:a16="http://schemas.microsoft.com/office/drawing/2014/main" id="{FBB3EC51-601B-EE73-BD94-AE4974441830}"/>
              </a:ext>
            </a:extLst>
          </p:cNvPr>
          <p:cNvSpPr>
            <a:spLocks noGrp="1"/>
          </p:cNvSpPr>
          <p:nvPr>
            <p:ph type="ftr" sz="quarter" idx="11"/>
          </p:nvPr>
        </p:nvSpPr>
        <p:spPr/>
        <p:txBody>
          <a:bodyPr/>
          <a:lstStyle/>
          <a:p>
            <a:pPr rtl="0"/>
            <a:endParaRPr lang="en-US" dirty="0"/>
          </a:p>
        </p:txBody>
      </p:sp>
      <p:sp>
        <p:nvSpPr>
          <p:cNvPr id="4" name="Platshållare för bildnummer 3">
            <a:extLst>
              <a:ext uri="{FF2B5EF4-FFF2-40B4-BE49-F238E27FC236}">
                <a16:creationId xmlns:a16="http://schemas.microsoft.com/office/drawing/2014/main" id="{3D88FE75-EA26-2D7D-1A3D-18701FC36366}"/>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18034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FACD87-F370-205E-D35C-3A48295F7FB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69875AB-2C16-F5D5-142B-43E539AD9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96537B6D-2A0C-5D08-ECD7-EC37A1C537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1F59614-5DA9-6054-00C1-57B137366ADA}"/>
              </a:ext>
            </a:extLst>
          </p:cNvPr>
          <p:cNvSpPr>
            <a:spLocks noGrp="1"/>
          </p:cNvSpPr>
          <p:nvPr>
            <p:ph type="dt" sz="half" idx="10"/>
          </p:nvPr>
        </p:nvSpPr>
        <p:spPr/>
        <p:txBody>
          <a:bodyPr/>
          <a:lstStyle/>
          <a:p>
            <a:pPr rtl="0"/>
            <a:fld id="{98BC602A-79AB-4376-AA29-2E6AEE35CDF7}" type="datetime1">
              <a:rPr lang="sv-SE" smtClean="0"/>
              <a:t>2026-03-12</a:t>
            </a:fld>
            <a:endParaRPr lang="en-US" dirty="0"/>
          </a:p>
        </p:txBody>
      </p:sp>
      <p:sp>
        <p:nvSpPr>
          <p:cNvPr id="6" name="Platshållare för sidfot 5">
            <a:extLst>
              <a:ext uri="{FF2B5EF4-FFF2-40B4-BE49-F238E27FC236}">
                <a16:creationId xmlns:a16="http://schemas.microsoft.com/office/drawing/2014/main" id="{1F8573D5-49E2-09CA-C3F8-9A2603230909}"/>
              </a:ext>
            </a:extLst>
          </p:cNvPr>
          <p:cNvSpPr>
            <a:spLocks noGrp="1"/>
          </p:cNvSpPr>
          <p:nvPr>
            <p:ph type="ftr" sz="quarter" idx="11"/>
          </p:nvPr>
        </p:nvSpPr>
        <p:spPr/>
        <p:txBody>
          <a:bodyPr/>
          <a:lstStyle/>
          <a:p>
            <a:pPr rtl="0"/>
            <a:endParaRPr lang="en-US" dirty="0"/>
          </a:p>
        </p:txBody>
      </p:sp>
      <p:sp>
        <p:nvSpPr>
          <p:cNvPr id="7" name="Platshållare för bildnummer 6">
            <a:extLst>
              <a:ext uri="{FF2B5EF4-FFF2-40B4-BE49-F238E27FC236}">
                <a16:creationId xmlns:a16="http://schemas.microsoft.com/office/drawing/2014/main" id="{D5D9AE2A-AD33-F6DE-A3F5-FF9225E51DE8}"/>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3294316"/>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7161A9-8C2C-1172-7AC4-5B1DF2C1057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06A14D7-FEB2-5D3C-D19F-046ECE9BC6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3C2AB95-D0FB-7178-1C52-3670E1A31F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FDE83F3-AABD-144B-5907-91FA0865C86B}"/>
              </a:ext>
            </a:extLst>
          </p:cNvPr>
          <p:cNvSpPr>
            <a:spLocks noGrp="1"/>
          </p:cNvSpPr>
          <p:nvPr>
            <p:ph type="dt" sz="half" idx="10"/>
          </p:nvPr>
        </p:nvSpPr>
        <p:spPr/>
        <p:txBody>
          <a:bodyPr/>
          <a:lstStyle/>
          <a:p>
            <a:pPr rtl="0"/>
            <a:fld id="{5C89C2D8-045D-4D9B-A0EC-EF292873006C}" type="datetime1">
              <a:rPr lang="sv-SE" smtClean="0"/>
              <a:t>2026-03-12</a:t>
            </a:fld>
            <a:endParaRPr lang="en-US" dirty="0"/>
          </a:p>
        </p:txBody>
      </p:sp>
      <p:sp>
        <p:nvSpPr>
          <p:cNvPr id="6" name="Platshållare för sidfot 5">
            <a:extLst>
              <a:ext uri="{FF2B5EF4-FFF2-40B4-BE49-F238E27FC236}">
                <a16:creationId xmlns:a16="http://schemas.microsoft.com/office/drawing/2014/main" id="{33980C2E-8DB2-0C07-ED46-51E7C15548CF}"/>
              </a:ext>
            </a:extLst>
          </p:cNvPr>
          <p:cNvSpPr>
            <a:spLocks noGrp="1"/>
          </p:cNvSpPr>
          <p:nvPr>
            <p:ph type="ftr" sz="quarter" idx="11"/>
          </p:nvPr>
        </p:nvSpPr>
        <p:spPr/>
        <p:txBody>
          <a:bodyPr/>
          <a:lstStyle/>
          <a:p>
            <a:pPr algn="l" rtl="0"/>
            <a:endParaRPr lang="en-US" dirty="0"/>
          </a:p>
        </p:txBody>
      </p:sp>
      <p:sp>
        <p:nvSpPr>
          <p:cNvPr id="7" name="Platshållare för bildnummer 6">
            <a:extLst>
              <a:ext uri="{FF2B5EF4-FFF2-40B4-BE49-F238E27FC236}">
                <a16:creationId xmlns:a16="http://schemas.microsoft.com/office/drawing/2014/main" id="{13D158B1-30CA-CA3D-F05B-0241CD9003A9}"/>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863754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502AAB-9B31-82F1-9B05-9802EB18463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F968657-293E-5C63-FF80-E978BA9C168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3ED7281-F51D-941F-D479-C4946B466D97}"/>
              </a:ext>
            </a:extLst>
          </p:cNvPr>
          <p:cNvSpPr>
            <a:spLocks noGrp="1"/>
          </p:cNvSpPr>
          <p:nvPr>
            <p:ph type="dt" sz="half" idx="10"/>
          </p:nvPr>
        </p:nvSpPr>
        <p:spPr/>
        <p:txBody>
          <a:bodyPr/>
          <a:lstStyle/>
          <a:p>
            <a:pPr rtl="0"/>
            <a:fld id="{2FA5594F-23A7-4DD5-97A7-B5192E1C9729}" type="datetime1">
              <a:rPr lang="sv-SE" smtClean="0"/>
              <a:t>2026-03-12</a:t>
            </a:fld>
            <a:endParaRPr lang="en-US" dirty="0"/>
          </a:p>
        </p:txBody>
      </p:sp>
      <p:sp>
        <p:nvSpPr>
          <p:cNvPr id="5" name="Platshållare för sidfot 4">
            <a:extLst>
              <a:ext uri="{FF2B5EF4-FFF2-40B4-BE49-F238E27FC236}">
                <a16:creationId xmlns:a16="http://schemas.microsoft.com/office/drawing/2014/main" id="{307E8990-AA0A-2DDF-4EA0-9C0A85E74B55}"/>
              </a:ext>
            </a:extLst>
          </p:cNvPr>
          <p:cNvSpPr>
            <a:spLocks noGrp="1"/>
          </p:cNvSpPr>
          <p:nvPr>
            <p:ph type="ftr" sz="quarter" idx="11"/>
          </p:nvPr>
        </p:nvSpPr>
        <p:spPr/>
        <p:txBody>
          <a:bodyPr/>
          <a:lstStyle/>
          <a:p>
            <a:pPr rtl="0"/>
            <a:endParaRPr lang="en-US" dirty="0"/>
          </a:p>
        </p:txBody>
      </p:sp>
      <p:sp>
        <p:nvSpPr>
          <p:cNvPr id="6" name="Platshållare för bildnummer 5">
            <a:extLst>
              <a:ext uri="{FF2B5EF4-FFF2-40B4-BE49-F238E27FC236}">
                <a16:creationId xmlns:a16="http://schemas.microsoft.com/office/drawing/2014/main" id="{2BA93D72-C0E7-14B3-B935-EB92DC3DDD76}"/>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19473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9FA816B5-1CDD-EE42-BED1-09CAD439636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C49331C-1D1F-16F0-81AA-C3BFD5F2D5D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A6F906B-8D19-AF33-8CBA-568B8343C3D3}"/>
              </a:ext>
            </a:extLst>
          </p:cNvPr>
          <p:cNvSpPr>
            <a:spLocks noGrp="1"/>
          </p:cNvSpPr>
          <p:nvPr>
            <p:ph type="dt" sz="half" idx="10"/>
          </p:nvPr>
        </p:nvSpPr>
        <p:spPr/>
        <p:txBody>
          <a:bodyPr/>
          <a:lstStyle/>
          <a:p>
            <a:pPr rtl="0"/>
            <a:fld id="{01A34306-BF34-428C-83A1-9158F9EE7204}" type="datetime1">
              <a:rPr lang="sv-SE" smtClean="0"/>
              <a:t>2026-03-12</a:t>
            </a:fld>
            <a:endParaRPr lang="en-US" dirty="0"/>
          </a:p>
        </p:txBody>
      </p:sp>
      <p:sp>
        <p:nvSpPr>
          <p:cNvPr id="5" name="Platshållare för sidfot 4">
            <a:extLst>
              <a:ext uri="{FF2B5EF4-FFF2-40B4-BE49-F238E27FC236}">
                <a16:creationId xmlns:a16="http://schemas.microsoft.com/office/drawing/2014/main" id="{E0C2C2FB-93D0-FA2D-A37F-9B59D0934EF6}"/>
              </a:ext>
            </a:extLst>
          </p:cNvPr>
          <p:cNvSpPr>
            <a:spLocks noGrp="1"/>
          </p:cNvSpPr>
          <p:nvPr>
            <p:ph type="ftr" sz="quarter" idx="11"/>
          </p:nvPr>
        </p:nvSpPr>
        <p:spPr/>
        <p:txBody>
          <a:bodyPr/>
          <a:lstStyle/>
          <a:p>
            <a:pPr rtl="0"/>
            <a:endParaRPr lang="en-US" dirty="0"/>
          </a:p>
        </p:txBody>
      </p:sp>
      <p:sp>
        <p:nvSpPr>
          <p:cNvPr id="6" name="Platshållare för bildnummer 5">
            <a:extLst>
              <a:ext uri="{FF2B5EF4-FFF2-40B4-BE49-F238E27FC236}">
                <a16:creationId xmlns:a16="http://schemas.microsoft.com/office/drawing/2014/main" id="{3DA4D8AA-62FA-AA4F-6D84-7D14F249CC52}"/>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033524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9755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844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F3B8BC-6B54-DACE-2B8A-58EF1DD7772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68D8C06-01D3-863A-B1A1-AD6CA014D63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1758E93-48E0-B32D-FD50-05D2F73112B9}"/>
              </a:ext>
            </a:extLst>
          </p:cNvPr>
          <p:cNvSpPr>
            <a:spLocks noGrp="1"/>
          </p:cNvSpPr>
          <p:nvPr>
            <p:ph type="dt" sz="half" idx="10"/>
          </p:nvPr>
        </p:nvSpPr>
        <p:spPr/>
        <p:txBody>
          <a:bodyPr/>
          <a:lstStyle/>
          <a:p>
            <a:pPr rtl="0"/>
            <a:fld id="{DC238986-F9EE-4527-88E5-D92237308475}" type="datetime1">
              <a:rPr lang="sv-SE" smtClean="0"/>
              <a:t>2026-03-12</a:t>
            </a:fld>
            <a:endParaRPr lang="en-US"/>
          </a:p>
        </p:txBody>
      </p:sp>
      <p:sp>
        <p:nvSpPr>
          <p:cNvPr id="5" name="Platshållare för sidfot 4">
            <a:extLst>
              <a:ext uri="{FF2B5EF4-FFF2-40B4-BE49-F238E27FC236}">
                <a16:creationId xmlns:a16="http://schemas.microsoft.com/office/drawing/2014/main" id="{B6BA5EAD-E76B-FB35-09D0-D99300B8A962}"/>
              </a:ext>
            </a:extLst>
          </p:cNvPr>
          <p:cNvSpPr>
            <a:spLocks noGrp="1"/>
          </p:cNvSpPr>
          <p:nvPr>
            <p:ph type="ftr" sz="quarter" idx="11"/>
          </p:nvPr>
        </p:nvSpPr>
        <p:spPr/>
        <p:txBody>
          <a:bodyPr/>
          <a:lstStyle/>
          <a:p>
            <a:pPr rtl="0"/>
            <a:endParaRPr lang="en-US"/>
          </a:p>
        </p:txBody>
      </p:sp>
      <p:sp>
        <p:nvSpPr>
          <p:cNvPr id="6" name="Platshållare för bildnummer 5">
            <a:extLst>
              <a:ext uri="{FF2B5EF4-FFF2-40B4-BE49-F238E27FC236}">
                <a16:creationId xmlns:a16="http://schemas.microsoft.com/office/drawing/2014/main" id="{A626327D-10C3-BE63-0B6B-ED8FD00279D7}"/>
              </a:ext>
            </a:extLst>
          </p:cNvPr>
          <p:cNvSpPr>
            <a:spLocks noGrp="1"/>
          </p:cNvSpPr>
          <p:nvPr>
            <p:ph type="sldNum" sz="quarter" idx="12"/>
          </p:nvPr>
        </p:nvSpPr>
        <p:spPr/>
        <p:txBody>
          <a:bodyPr/>
          <a:lstStyle/>
          <a:p>
            <a:pPr rtl="0"/>
            <a:fld id="{3A98EE3D-8CD1-4C3F-BD1C-C98C9596463C}" type="slidenum">
              <a:rPr lang="en-US" smtClean="0"/>
              <a:t>‹#›</a:t>
            </a:fld>
            <a:endParaRPr lang="en-US"/>
          </a:p>
        </p:txBody>
      </p:sp>
      <p:pic>
        <p:nvPicPr>
          <p:cNvPr id="7" name="Bildobjekt 6">
            <a:extLst>
              <a:ext uri="{FF2B5EF4-FFF2-40B4-BE49-F238E27FC236}">
                <a16:creationId xmlns:a16="http://schemas.microsoft.com/office/drawing/2014/main" id="{E4323304-FBC0-84F5-2A88-3D431338D1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7254" y="6236479"/>
            <a:ext cx="727494" cy="484996"/>
          </a:xfrm>
          <a:prstGeom prst="rect">
            <a:avLst/>
          </a:prstGeom>
        </p:spPr>
      </p:pic>
    </p:spTree>
    <p:extLst>
      <p:ext uri="{BB962C8B-B14F-4D97-AF65-F5344CB8AC3E}">
        <p14:creationId xmlns:p14="http://schemas.microsoft.com/office/powerpoint/2010/main" val="3004731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1507767"/>
            <a:ext cx="11360800" cy="7636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sz="1867"/>
            </a:lvl1pPr>
            <a:lvl2pPr lvl="1" rtl="0">
              <a:spcBef>
                <a:spcPts val="0"/>
              </a:spcBef>
              <a:spcAft>
                <a:spcPts val="0"/>
              </a:spcAft>
              <a:buSzPts val="1400"/>
              <a:buChar char="○"/>
              <a:defRPr sz="1867"/>
            </a:lvl2pPr>
            <a:lvl3pPr lvl="2" rtl="0">
              <a:spcBef>
                <a:spcPts val="0"/>
              </a:spcBef>
              <a:spcAft>
                <a:spcPts val="0"/>
              </a:spcAft>
              <a:buSzPts val="1400"/>
              <a:buChar char="■"/>
              <a:defRPr sz="1867"/>
            </a:lvl3pPr>
            <a:lvl4pPr lvl="3" rtl="0">
              <a:spcBef>
                <a:spcPts val="0"/>
              </a:spcBef>
              <a:spcAft>
                <a:spcPts val="0"/>
              </a:spcAft>
              <a:buSzPts val="1400"/>
              <a:buChar char="●"/>
              <a:defRPr sz="1867"/>
            </a:lvl4pPr>
            <a:lvl5pPr lvl="4" rtl="0">
              <a:spcBef>
                <a:spcPts val="0"/>
              </a:spcBef>
              <a:spcAft>
                <a:spcPts val="0"/>
              </a:spcAft>
              <a:buSzPts val="1400"/>
              <a:buChar char="○"/>
              <a:defRPr sz="1867"/>
            </a:lvl5pPr>
            <a:lvl6pPr lvl="5" rtl="0">
              <a:spcBef>
                <a:spcPts val="0"/>
              </a:spcBef>
              <a:spcAft>
                <a:spcPts val="0"/>
              </a:spcAft>
              <a:buSzPts val="1400"/>
              <a:buChar char="■"/>
              <a:defRPr sz="1867"/>
            </a:lvl6pPr>
            <a:lvl7pPr lvl="6" rtl="0">
              <a:spcBef>
                <a:spcPts val="0"/>
              </a:spcBef>
              <a:spcAft>
                <a:spcPts val="0"/>
              </a:spcAft>
              <a:buSzPts val="1400"/>
              <a:buChar char="●"/>
              <a:defRPr sz="1867"/>
            </a:lvl7pPr>
            <a:lvl8pPr lvl="7" rtl="0">
              <a:spcBef>
                <a:spcPts val="0"/>
              </a:spcBef>
              <a:spcAft>
                <a:spcPts val="0"/>
              </a:spcAft>
              <a:buSzPts val="1400"/>
              <a:buChar char="○"/>
              <a:defRPr sz="1867"/>
            </a:lvl8pPr>
            <a:lvl9pPr lvl="8" rtl="0">
              <a:spcBef>
                <a:spcPts val="0"/>
              </a:spcBef>
              <a:spcAft>
                <a:spcPts val="0"/>
              </a:spcAft>
              <a:buSzPts val="1400"/>
              <a:buChar char="■"/>
              <a:defRPr sz="1867"/>
            </a:lvl9pPr>
          </a:lstStyle>
          <a:p>
            <a:endParaRPr/>
          </a:p>
        </p:txBody>
      </p:sp>
      <p:sp>
        <p:nvSpPr>
          <p:cNvPr id="26" name="Google Shape;26;p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ctr" anchorCtr="0">
            <a:noAutofit/>
          </a:bodyPr>
          <a:lstStyle>
            <a:lvl1pPr marL="609585" lvl="0" indent="-423323" rtl="0">
              <a:spcBef>
                <a:spcPts val="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27" name="Google Shape;27;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SE" smtClean="0"/>
              <a:pPr/>
              <a:t>‹#›</a:t>
            </a:fld>
            <a:endParaRPr lang="en-SE"/>
          </a:p>
        </p:txBody>
      </p:sp>
      <p:pic>
        <p:nvPicPr>
          <p:cNvPr id="28" name="Google Shape;28;p5"/>
          <p:cNvPicPr preferRelativeResize="0"/>
          <p:nvPr/>
        </p:nvPicPr>
        <p:blipFill>
          <a:blip r:embed="rId2">
            <a:alphaModFix/>
          </a:blip>
          <a:stretch>
            <a:fillRect/>
          </a:stretch>
        </p:blipFill>
        <p:spPr>
          <a:xfrm>
            <a:off x="146053" y="127000"/>
            <a:ext cx="778167" cy="776733"/>
          </a:xfrm>
          <a:prstGeom prst="rect">
            <a:avLst/>
          </a:prstGeom>
          <a:noFill/>
          <a:ln>
            <a:noFill/>
          </a:ln>
        </p:spPr>
      </p:pic>
    </p:spTree>
    <p:extLst>
      <p:ext uri="{BB962C8B-B14F-4D97-AF65-F5344CB8AC3E}">
        <p14:creationId xmlns:p14="http://schemas.microsoft.com/office/powerpoint/2010/main" val="1095098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Rubrik med bild">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Rak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Rak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latshållare för bild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rtlCol="0" anchor="b">
            <a:normAutofit/>
          </a:bodyPr>
          <a:lstStyle>
            <a:lvl1pPr algn="r">
              <a:lnSpc>
                <a:spcPct val="80000"/>
              </a:lnSpc>
              <a:defRPr sz="7200">
                <a:solidFill>
                  <a:schemeClr val="accent1"/>
                </a:solidFill>
              </a:defRPr>
            </a:lvl1pPr>
          </a:lstStyle>
          <a:p>
            <a:pPr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rtl="0"/>
            <a:r>
              <a:rPr lang="sv-se"/>
              <a:t>Klicka om du vill redigera mall för underrubrikformat</a:t>
            </a:r>
            <a:endParaRPr lang="en-US" dirty="0"/>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rtlCol="0" anchor="t"/>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385608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rtlCol="0"/>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1044126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Rubrik med bild 2">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Rak 11">
            <a:extLst>
              <a:ext uri="{FF2B5EF4-FFF2-40B4-BE49-F238E27FC236}">
                <a16:creationId xmlns:a16="http://schemas.microsoft.com/office/drawing/2014/main" id="{703AEE2D-28E0-27BB-C888-0E680A8672DD}"/>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9" name="Platshållare för bild 18">
            <a:extLst>
              <a:ext uri="{FF2B5EF4-FFF2-40B4-BE49-F238E27FC236}">
                <a16:creationId xmlns:a16="http://schemas.microsoft.com/office/drawing/2014/main" id="{A4559E1C-1A97-34BF-0042-9A52A91DA7B8}"/>
              </a:ext>
            </a:extLst>
          </p:cNvPr>
          <p:cNvSpPr>
            <a:spLocks noGrp="1"/>
          </p:cNvSpPr>
          <p:nvPr>
            <p:ph type="pic" sz="quarter" idx="13" hasCustomPrompt="1"/>
          </p:nvPr>
        </p:nvSpPr>
        <p:spPr>
          <a:xfrm>
            <a:off x="0" y="0"/>
            <a:ext cx="8077200" cy="5486400"/>
          </a:xfrm>
          <a:custGeom>
            <a:avLst/>
            <a:gdLst>
              <a:gd name="connsiteX0" fmla="*/ 0 w 8077200"/>
              <a:gd name="connsiteY0" fmla="*/ 0 h 5486400"/>
              <a:gd name="connsiteX1" fmla="*/ 8077200 w 8077200"/>
              <a:gd name="connsiteY1" fmla="*/ 0 h 5486400"/>
              <a:gd name="connsiteX2" fmla="*/ 8077200 w 8077200"/>
              <a:gd name="connsiteY2" fmla="*/ 3429000 h 5486400"/>
              <a:gd name="connsiteX3" fmla="*/ 4003452 w 8077200"/>
              <a:gd name="connsiteY3" fmla="*/ 3429000 h 5486400"/>
              <a:gd name="connsiteX4" fmla="*/ 4003452 w 8077200"/>
              <a:gd name="connsiteY4" fmla="*/ 5486400 h 5486400"/>
              <a:gd name="connsiteX5" fmla="*/ 0 w 8077200"/>
              <a:gd name="connsiteY5" fmla="*/ 54864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77200" h="5486400">
                <a:moveTo>
                  <a:pt x="0" y="0"/>
                </a:moveTo>
                <a:lnTo>
                  <a:pt x="8077200" y="0"/>
                </a:lnTo>
                <a:lnTo>
                  <a:pt x="8077200" y="3429000"/>
                </a:lnTo>
                <a:lnTo>
                  <a:pt x="4003452" y="3429000"/>
                </a:lnTo>
                <a:lnTo>
                  <a:pt x="4003452" y="5486400"/>
                </a:lnTo>
                <a:lnTo>
                  <a:pt x="0" y="5486400"/>
                </a:lnTo>
                <a:close/>
              </a:path>
            </a:pathLst>
          </a:custGeom>
          <a:blipFill>
            <a:blip r:embed="rId2">
              <a:alphaModFix amt="70000"/>
            </a:blip>
            <a:stretch>
              <a:fillRect/>
            </a:stretch>
          </a:blipFill>
        </p:spPr>
        <p:txBody>
          <a:bodyPr wrap="square" rtlCol="0">
            <a:noAutofit/>
          </a:bodyPr>
          <a:lstStyle>
            <a:lvl1pPr marL="0" indent="0">
              <a:buNone/>
              <a:defRPr/>
            </a:lvl1pPr>
          </a:lstStyle>
          <a:p>
            <a:pPr rtl="0"/>
            <a:r>
              <a:rPr lang="sv-se"/>
              <a:t> </a:t>
            </a:r>
          </a:p>
        </p:txBody>
      </p: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4004737" y="3339967"/>
            <a:ext cx="6838935" cy="2657530"/>
          </a:xfrm>
          <a:solidFill>
            <a:schemeClr val="bg2"/>
          </a:solidFill>
        </p:spPr>
        <p:txBody>
          <a:bodyPr vert="horz" lIns="137160" tIns="228600" rIns="91440" bIns="137160" rtlCol="0" anchor="t">
            <a:normAutofit/>
          </a:bodyPr>
          <a:lstStyle>
            <a:lvl1pPr>
              <a:lnSpc>
                <a:spcPct val="80000"/>
              </a:lnSpc>
              <a:defRPr lang="en-US" sz="6800" spc="-100" baseline="0" dirty="0">
                <a:solidFill>
                  <a:schemeClr val="accent1"/>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4004737" y="5997496"/>
            <a:ext cx="6881278" cy="582705"/>
          </a:xfrm>
        </p:spPr>
        <p:txBody>
          <a:bodyPr vert="horz" lIns="164592" tIns="45720" rIns="91440" bIns="45720" rtlCol="0">
            <a:normAutofit/>
          </a:bodyPr>
          <a:lstStyle>
            <a:lvl1pPr marL="0" indent="0">
              <a:buNone/>
              <a:defRPr lang="en-US" sz="1600" cap="all" baseline="0" dirty="0">
                <a:solidFill>
                  <a:schemeClr val="accent3">
                    <a:lumMod val="75000"/>
                  </a:schemeClr>
                </a:solidFill>
                <a:latin typeface="+mj-lt"/>
              </a:defRPr>
            </a:lvl1pPr>
          </a:lstStyle>
          <a:p>
            <a:pPr lvl="0" rtl="0"/>
            <a:r>
              <a:rPr lang="sv-se"/>
              <a:t>Klicka om du vill redigera mall för underrubrikformat</a:t>
            </a:r>
            <a:endParaRPr lang="en-US" dirty="0"/>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8465270" y="446266"/>
            <a:ext cx="3156629" cy="582705"/>
          </a:xfrm>
          <a:solidFill>
            <a:schemeClr val="bg2"/>
          </a:solidFill>
        </p:spPr>
        <p:txBody>
          <a:bodyPr rtlCol="0" anchor="ctr"/>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0996" y="5229935"/>
            <a:ext cx="1223793" cy="365125"/>
          </a:xfrm>
          <a:solidFill>
            <a:schemeClr val="bg2"/>
          </a:solidFill>
        </p:spPr>
        <p:txBody>
          <a:bodyPr rIns="182880"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19688" y="6029868"/>
            <a:ext cx="429372" cy="365125"/>
          </a:xfrm>
          <a:solidFill>
            <a:schemeClr val="bg2"/>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309709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Rubrik med bild 3">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Rak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latshållare för bild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rtl="0"/>
            <a:r>
              <a:rPr lang="sv-se"/>
              <a:t>Klicka om du vill redigera mall för underrubrikformat</a:t>
            </a:r>
            <a:endParaRPr lang="en-US" dirty="0"/>
          </a:p>
        </p:txBody>
      </p:sp>
      <p:sp>
        <p:nvSpPr>
          <p:cNvPr id="6" name="Platshållare för bildnumm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rtlCol="0"/>
          <a:lstStyle/>
          <a:p>
            <a:pPr rtl="0"/>
            <a:fld id="{27F8DDA4-3B80-4E8A-A8F5-521F73BF9127}" type="slidenum">
              <a:rPr lang="en-US" smtClean="0"/>
              <a:t>‹#›</a:t>
            </a:fld>
            <a:endParaRPr lang="en-US"/>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rtlCol="0"/>
          <a:lstStyle>
            <a:lvl1pPr algn="l">
              <a:defRPr/>
            </a:lvl1pPr>
          </a:lstStyle>
          <a:p>
            <a:pPr rtl="0"/>
            <a:r>
              <a:rPr lang="en-US"/>
              <a:t>8/11/2025</a:t>
            </a:r>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rtlCol="0" anchor="t"/>
          <a:lstStyle>
            <a:lvl1pPr algn="r">
              <a:defRPr sz="1050"/>
            </a:lvl1pPr>
          </a:lstStyle>
          <a:p>
            <a:pPr rtl="0"/>
            <a:r>
              <a:rPr lang="sv-se"/>
              <a:t>Exempel på sidfotstext</a:t>
            </a:r>
          </a:p>
        </p:txBody>
      </p:sp>
    </p:spTree>
    <p:extLst>
      <p:ext uri="{BB962C8B-B14F-4D97-AF65-F5344CB8AC3E}">
        <p14:creationId xmlns:p14="http://schemas.microsoft.com/office/powerpoint/2010/main" val="3641990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Rubrik med bild 4">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Rak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87188" y="1339110"/>
            <a:ext cx="0" cy="33528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Rak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923544" y="6212428"/>
            <a:ext cx="10326625"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latshållare för bild 9">
            <a:extLst>
              <a:ext uri="{FF2B5EF4-FFF2-40B4-BE49-F238E27FC236}">
                <a16:creationId xmlns:a16="http://schemas.microsoft.com/office/drawing/2014/main" id="{F1A205B3-F30A-B2B0-2AFF-593443D32773}"/>
              </a:ext>
            </a:extLst>
          </p:cNvPr>
          <p:cNvSpPr>
            <a:spLocks noGrp="1"/>
          </p:cNvSpPr>
          <p:nvPr>
            <p:ph type="pic" sz="quarter" idx="14" hasCustomPrompt="1"/>
          </p:nvPr>
        </p:nvSpPr>
        <p:spPr>
          <a:xfrm>
            <a:off x="4800600" y="1371600"/>
            <a:ext cx="6705599" cy="41910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500213" y="3447288"/>
            <a:ext cx="5852160" cy="3072792"/>
          </a:xfrm>
          <a:solidFill>
            <a:schemeClr val="bg2"/>
          </a:solidFill>
        </p:spPr>
        <p:txBody>
          <a:bodyPr vert="horz" lIns="182880" tIns="45720" rIns="228600" bIns="91440" rtlCol="0" anchor="b">
            <a:normAutofit/>
          </a:bodyPr>
          <a:lstStyle>
            <a:lvl1pPr>
              <a:lnSpc>
                <a:spcPct val="80000"/>
              </a:lnSpc>
              <a:defRPr lang="en-US" sz="7200" dirty="0">
                <a:solidFill>
                  <a:schemeClr val="accent1"/>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592362" y="612648"/>
            <a:ext cx="3248116" cy="758952"/>
          </a:xfrm>
          <a:solidFill>
            <a:schemeClr val="bg2"/>
          </a:solidFill>
        </p:spPr>
        <p:txBody>
          <a:bodyPr vert="horz" lIns="91440" tIns="45720" rIns="91440" bIns="45720" rtlCol="0">
            <a:normAutofit/>
          </a:bodyPr>
          <a:lstStyle>
            <a:lvl1pPr marL="0" indent="0">
              <a:lnSpc>
                <a:spcPct val="100000"/>
              </a:lnSpc>
              <a:buNone/>
              <a:defRPr lang="en-US" sz="1600" cap="all" baseline="0" dirty="0">
                <a:solidFill>
                  <a:schemeClr val="accent3">
                    <a:lumMod val="75000"/>
                  </a:schemeClr>
                </a:solidFill>
                <a:latin typeface="+mj-lt"/>
              </a:defRPr>
            </a:lvl1pPr>
          </a:lstStyle>
          <a:p>
            <a:pPr lvl="0" rtl="0"/>
            <a:r>
              <a:rPr lang="sv-se"/>
              <a:t>Klicka om du vill redigera mall för underrubrikformat</a:t>
            </a:r>
            <a:endParaRPr lang="en-US" dirty="0"/>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8763000" y="620267"/>
            <a:ext cx="2854926" cy="443682"/>
          </a:xfrm>
          <a:solidFill>
            <a:schemeClr val="bg2"/>
          </a:solidFill>
        </p:spPr>
        <p:txBody>
          <a:bodyPr rtlCol="0" anchor="t"/>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xfrm>
            <a:off x="9973610" y="6055170"/>
            <a:ext cx="1256738" cy="365125"/>
          </a:xfrm>
          <a:solidFill>
            <a:schemeClr val="bg2"/>
          </a:solid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30348" y="6055170"/>
            <a:ext cx="461440" cy="365125"/>
          </a:xfrm>
          <a:solidFill>
            <a:schemeClr val="bg2"/>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022214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Rubrik med bild 5">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Rak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0489" y="1054208"/>
            <a:ext cx="0" cy="47819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673753" y="355601"/>
            <a:ext cx="8275505" cy="1693334"/>
          </a:xfrm>
          <a:noFill/>
        </p:spPr>
        <p:txBody>
          <a:bodyPr vert="horz" lIns="91440" tIns="45720" rIns="91440" bIns="137160" rtlCol="0" anchor="b">
            <a:normAutofit/>
          </a:bodyPr>
          <a:lstStyle>
            <a:lvl1pPr>
              <a:lnSpc>
                <a:spcPct val="80000"/>
              </a:lnSpc>
              <a:defRPr lang="en-US" sz="5800" dirty="0">
                <a:solidFill>
                  <a:schemeClr val="accent1"/>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673752" y="1902527"/>
            <a:ext cx="8275504" cy="49802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rtl="0"/>
            <a:r>
              <a:rPr lang="sv-se"/>
              <a:t>Klicka om du vill redigera mall för underrubrikformat</a:t>
            </a:r>
            <a:endParaRPr lang="en-US" dirty="0"/>
          </a:p>
        </p:txBody>
      </p:sp>
      <p:sp>
        <p:nvSpPr>
          <p:cNvPr id="10" name="Platshållare för bild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1" y="2441123"/>
            <a:ext cx="10495289" cy="4416877"/>
          </a:xfrm>
          <a:blipFill>
            <a:blip r:embed="rId2">
              <a:alphaModFix amt="70000"/>
            </a:blip>
            <a:stretch>
              <a:fillRect/>
            </a:stretch>
          </a:blipFill>
        </p:spPr>
        <p:txBody>
          <a:bodyPr rtlCol="0"/>
          <a:lstStyle>
            <a:lvl1pPr marL="0" indent="0">
              <a:buNone/>
              <a:defRPr/>
            </a:lvl1pPr>
          </a:lstStyle>
          <a:p>
            <a:pPr rtl="0"/>
            <a:r>
              <a:rPr lang="sv-se"/>
              <a:t> </a:t>
            </a:r>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9753600" y="613218"/>
            <a:ext cx="1865242" cy="535746"/>
          </a:xfrm>
          <a:solidFill>
            <a:schemeClr val="bg2"/>
          </a:solidFill>
        </p:spPr>
        <p:txBody>
          <a:bodyPr rtlCol="0" anchor="t"/>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80856" y="5137717"/>
            <a:ext cx="1256738" cy="365125"/>
          </a:xfrm>
          <a:solidFill>
            <a:schemeClr val="bg2"/>
          </a:solid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186803" y="6029867"/>
            <a:ext cx="461440" cy="365125"/>
          </a:xfrm>
          <a:solidFill>
            <a:schemeClr val="bg2"/>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424147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Rubrik med bild 6">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Rak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2284" y="760367"/>
            <a:ext cx="0" cy="538734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634070" y="4370832"/>
            <a:ext cx="9546250" cy="1668980"/>
          </a:xfrm>
          <a:solidFill>
            <a:schemeClr val="bg2"/>
          </a:solidFill>
        </p:spPr>
        <p:txBody>
          <a:bodyPr vert="horz" lIns="91440" tIns="45720" rIns="91440" bIns="0" rtlCol="0" anchor="b">
            <a:normAutofit/>
          </a:bodyPr>
          <a:lstStyle>
            <a:lvl1pPr>
              <a:lnSpc>
                <a:spcPct val="80000"/>
              </a:lnSpc>
              <a:defRPr lang="en-US" sz="6600" dirty="0">
                <a:solidFill>
                  <a:schemeClr val="accent1"/>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634070" y="6055054"/>
            <a:ext cx="9546250" cy="47376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rtl="0"/>
            <a:r>
              <a:rPr lang="sv-se"/>
              <a:t>Klicka om du vill redigera mall för underrubrikformat</a:t>
            </a:r>
            <a:endParaRPr lang="en-US" dirty="0"/>
          </a:p>
        </p:txBody>
      </p:sp>
      <p:sp>
        <p:nvSpPr>
          <p:cNvPr id="10" name="Platshållare för bild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0" y="1"/>
            <a:ext cx="10820400" cy="4114800"/>
          </a:xfrm>
          <a:blipFill>
            <a:blip r:embed="rId2">
              <a:alphaModFix amt="70000"/>
            </a:blip>
            <a:stretch>
              <a:fillRect/>
            </a:stretch>
          </a:blipFill>
        </p:spPr>
        <p:txBody>
          <a:bodyPr rtlCol="0"/>
          <a:lstStyle>
            <a:lvl1pPr marL="0" indent="0">
              <a:buNone/>
              <a:defRPr/>
            </a:lvl1pPr>
          </a:lstStyle>
          <a:p>
            <a:pPr rtl="0"/>
            <a:r>
              <a:rPr lang="sv-se"/>
              <a:t> </a:t>
            </a:r>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rot="5400000">
            <a:off x="10667029" y="1260113"/>
            <a:ext cx="1678344" cy="365125"/>
          </a:xfrm>
          <a:solidFill>
            <a:schemeClr val="bg2"/>
          </a:solidFill>
        </p:spPr>
        <p:txBody>
          <a:bodyPr rtlCol="0" anchor="ctr"/>
          <a:lstStyle>
            <a:lvl1pPr algn="l">
              <a:defRPr sz="900" b="1"/>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961764" y="5297730"/>
            <a:ext cx="1091183" cy="365128"/>
          </a:xfrm>
          <a:solidFill>
            <a:schemeClr val="bg2"/>
          </a:solid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25781" y="6029867"/>
            <a:ext cx="422461" cy="365125"/>
          </a:xfrm>
          <a:solidFill>
            <a:schemeClr val="bg2"/>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0387606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Rak 8">
            <a:extLst>
              <a:ext uri="{FF2B5EF4-FFF2-40B4-BE49-F238E27FC236}">
                <a16:creationId xmlns:a16="http://schemas.microsoft.com/office/drawing/2014/main" id="{238427E1-A276-BBD2-B377-380EC166BB79}"/>
              </a:ext>
              <a:ext uri="{C183D7F6-B498-43B3-948B-1728B52AA6E4}">
                <adec:decorative xmlns:adec="http://schemas.microsoft.com/office/drawing/2017/decorative" val="1"/>
              </a:ext>
            </a:extLst>
          </p:cNvPr>
          <p:cNvCxnSpPr>
            <a:cxnSpLocks/>
          </p:cNvCxnSpPr>
          <p:nvPr/>
        </p:nvCxnSpPr>
        <p:spPr>
          <a:xfrm>
            <a:off x="689066" y="1014984"/>
            <a:ext cx="0" cy="4471416"/>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Rak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7434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9006837" cy="3776472"/>
          </a:xfrm>
          <a:solidFill>
            <a:schemeClr val="bg2"/>
          </a:solidFill>
        </p:spPr>
        <p:txBody>
          <a:bodyPr vert="horz" lIns="91440" tIns="45720" rIns="91440" bIns="137160" rtlCol="0" anchor="t">
            <a:normAutofit/>
          </a:bodyPr>
          <a:lstStyle>
            <a:lvl1pPr>
              <a:lnSpc>
                <a:spcPct val="80000"/>
              </a:lnSpc>
              <a:defRPr lang="en-US" sz="8000" spc="-100" baseline="0" dirty="0">
                <a:solidFill>
                  <a:schemeClr val="accent1"/>
                </a:solidFill>
              </a:defRPr>
            </a:lvl1pPr>
          </a:lstStyle>
          <a:p>
            <a:pPr lvl="0" rtl="0"/>
            <a:r>
              <a:rPr lang="sv-se"/>
              <a:t>Klicka här för att ändra format</a:t>
            </a:r>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529194" y="5496339"/>
            <a:ext cx="3585604" cy="771684"/>
          </a:xfrm>
        </p:spPr>
        <p:txBody>
          <a:bodyPr vert="horz" lIns="91440" tIns="45720" rIns="91440" bIns="45720" rtlCol="0" anchor="b">
            <a:normAutofit/>
          </a:bodyPr>
          <a:lstStyle>
            <a:lvl1pPr marL="0" indent="0">
              <a:buNone/>
              <a:defRPr lang="en-US" sz="1600" cap="all" spc="100" baseline="0" dirty="0">
                <a:solidFill>
                  <a:schemeClr val="accent5"/>
                </a:solidFill>
                <a:latin typeface="+mj-lt"/>
              </a:defRPr>
            </a:lvl1pPr>
          </a:lstStyle>
          <a:p>
            <a:pPr lvl="0" rtl="0"/>
            <a:r>
              <a:rPr lang="sv-se"/>
              <a:t>Klicka om du vill redigera mall för underrubrikformat</a:t>
            </a:r>
            <a:endParaRPr lang="en-US" dirty="0"/>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87335"/>
            <a:ext cx="2474835" cy="496639"/>
          </a:xfrm>
          <a:noFill/>
        </p:spPr>
        <p:txBody>
          <a:bodyPr rtlCol="0"/>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485175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Rubrik 2">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Rak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rtl="0"/>
            <a:r>
              <a:rPr lang="sv-se"/>
              <a:t>Klicka om du vill redigera mall för underrubrikformat</a:t>
            </a:r>
            <a:endParaRPr lang="en-US" dirty="0"/>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rtlCol="0"/>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5057739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Rubrik 3">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Rak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28700"/>
            <a:ext cx="0" cy="480517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E07B916-0B90-35E7-AFFD-50AAA1ED4584}"/>
              </a:ext>
            </a:extLst>
          </p:cNvPr>
          <p:cNvSpPr>
            <a:spLocks noGrp="1"/>
          </p:cNvSpPr>
          <p:nvPr>
            <p:ph type="ctrTitle"/>
          </p:nvPr>
        </p:nvSpPr>
        <p:spPr>
          <a:xfrm>
            <a:off x="137159" y="338329"/>
            <a:ext cx="9197667" cy="4743474"/>
          </a:xfrm>
          <a:noFill/>
        </p:spPr>
        <p:txBody>
          <a:bodyPr vert="horz" lIns="91440" tIns="45720" rIns="91440" bIns="137160" rtlCol="0" anchor="t">
            <a:normAutofit/>
          </a:bodyPr>
          <a:lstStyle>
            <a:lvl1pPr>
              <a:lnSpc>
                <a:spcPct val="80000"/>
              </a:lnSpc>
              <a:defRPr lang="en-US" sz="11500" spc="-100" baseline="0" dirty="0">
                <a:solidFill>
                  <a:schemeClr val="bg2">
                    <a:lumMod val="75000"/>
                  </a:schemeClr>
                </a:solidFill>
              </a:defRPr>
            </a:lvl1pPr>
          </a:lstStyle>
          <a:p>
            <a:pPr lvl="0" rtl="0"/>
            <a:r>
              <a:rPr lang="sv-se"/>
              <a:t>Klicka här för att ändra format</a:t>
            </a:r>
            <a:endParaRPr lang="en-US" dirty="0"/>
          </a:p>
        </p:txBody>
      </p:sp>
      <p:sp>
        <p:nvSpPr>
          <p:cNvPr id="3" name="Underrubrik 2">
            <a:extLst>
              <a:ext uri="{FF2B5EF4-FFF2-40B4-BE49-F238E27FC236}">
                <a16:creationId xmlns:a16="http://schemas.microsoft.com/office/drawing/2014/main" id="{926AEA00-2D64-E177-C13E-F879B49AC353}"/>
              </a:ext>
            </a:extLst>
          </p:cNvPr>
          <p:cNvSpPr>
            <a:spLocks noGrp="1"/>
          </p:cNvSpPr>
          <p:nvPr>
            <p:ph type="subTitle" idx="1"/>
          </p:nvPr>
        </p:nvSpPr>
        <p:spPr>
          <a:xfrm>
            <a:off x="584851" y="5486400"/>
            <a:ext cx="3834743" cy="771684"/>
          </a:xfrm>
        </p:spPr>
        <p:txBody>
          <a:bodyPr vert="horz" lIns="91440" tIns="45720" rIns="91440" bIns="45720" rtlCol="0" anchor="b">
            <a:normAutofit/>
          </a:bodyPr>
          <a:lstStyle>
            <a:lvl1pPr marL="0" indent="0">
              <a:buNone/>
              <a:defRPr lang="en-US" sz="1600" cap="all" spc="100" baseline="0" dirty="0">
                <a:solidFill>
                  <a:schemeClr val="accent1"/>
                </a:solidFill>
                <a:latin typeface="+mj-lt"/>
              </a:defRPr>
            </a:lvl1pPr>
          </a:lstStyle>
          <a:p>
            <a:pPr lvl="0" rtl="0"/>
            <a:r>
              <a:rPr lang="sv-se"/>
              <a:t>Klicka om du vill redigera mall för underrubrikformat</a:t>
            </a:r>
            <a:endParaRPr lang="en-US" dirty="0"/>
          </a:p>
        </p:txBody>
      </p:sp>
      <p:sp>
        <p:nvSpPr>
          <p:cNvPr id="5" name="Platshållare för sidfot 4">
            <a:extLst>
              <a:ext uri="{FF2B5EF4-FFF2-40B4-BE49-F238E27FC236}">
                <a16:creationId xmlns:a16="http://schemas.microsoft.com/office/drawing/2014/main" id="{4098519F-6576-5C5F-82CA-E9D93EB8AD91}"/>
              </a:ext>
            </a:extLst>
          </p:cNvPr>
          <p:cNvSpPr>
            <a:spLocks noGrp="1"/>
          </p:cNvSpPr>
          <p:nvPr>
            <p:ph type="ftr" sz="quarter" idx="11"/>
          </p:nvPr>
        </p:nvSpPr>
        <p:spPr>
          <a:xfrm>
            <a:off x="9334826" y="463480"/>
            <a:ext cx="2287073" cy="549316"/>
          </a:xfrm>
          <a:noFill/>
        </p:spPr>
        <p:txBody>
          <a:bodyPr rtlCol="0"/>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405619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vsnittsrubrik">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B286"/>
              </a:solidFill>
            </a:endParaRPr>
          </a:p>
        </p:txBody>
      </p:sp>
      <p:cxnSp>
        <p:nvCxnSpPr>
          <p:cNvPr id="8" name="Rak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Rubrik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rtlCol="0" anchor="t">
            <a:normAutofit/>
          </a:bodyPr>
          <a:lstStyle>
            <a:lvl1pPr>
              <a:defRPr sz="11500" baseline="0">
                <a:ln>
                  <a:solidFill>
                    <a:schemeClr val="bg1"/>
                  </a:solidFill>
                </a:ln>
                <a:solidFill>
                  <a:schemeClr val="accent1"/>
                </a:solidFill>
              </a:defRPr>
            </a:lvl1pPr>
          </a:lstStyle>
          <a:p>
            <a:pPr rtl="0"/>
            <a:r>
              <a:rPr lang="sv-se"/>
              <a:t>Avsnittsrubrik</a:t>
            </a:r>
          </a:p>
        </p:txBody>
      </p:sp>
      <p:sp>
        <p:nvSpPr>
          <p:cNvPr id="5" name="Platshållare för sidfot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rtlCol="0"/>
          <a:lstStyle>
            <a:lvl1pPr>
              <a:defRPr>
                <a:solidFill>
                  <a:schemeClr val="bg1"/>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rtlCol="0"/>
          <a:lstStyle>
            <a:lvl1pPr>
              <a:defRPr>
                <a:solidFill>
                  <a:schemeClr val="bg1"/>
                </a:solidFill>
              </a:defRPr>
            </a:lvl1pPr>
          </a:lstStyle>
          <a:p>
            <a:pPr rtl="0"/>
            <a:r>
              <a:rPr lang="en-US"/>
              <a:t>8/11/2025</a:t>
            </a:r>
          </a:p>
        </p:txBody>
      </p:sp>
      <p:sp>
        <p:nvSpPr>
          <p:cNvPr id="6" name="Platshållare för bildnumm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rtlCol="0"/>
          <a:lstStyle>
            <a:lvl1pPr>
              <a:defRPr>
                <a:solidFill>
                  <a:schemeClr val="bg1"/>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2651472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Avsnittsrubrik 2">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B286"/>
              </a:solidFill>
            </a:endParaRPr>
          </a:p>
        </p:txBody>
      </p:sp>
      <p:cxnSp>
        <p:nvCxnSpPr>
          <p:cNvPr id="8" name="Rak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a:off x="11506200" y="868362"/>
            <a:ext cx="0" cy="5270021"/>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F8907FF6-0445-6CA3-7211-D4B7444D7BC9}"/>
              </a:ext>
            </a:extLst>
          </p:cNvPr>
          <p:cNvSpPr>
            <a:spLocks noGrp="1"/>
          </p:cNvSpPr>
          <p:nvPr>
            <p:ph type="title" hasCustomPrompt="1"/>
          </p:nvPr>
        </p:nvSpPr>
        <p:spPr>
          <a:xfrm>
            <a:off x="185877" y="1062360"/>
            <a:ext cx="9948723" cy="5762371"/>
          </a:xfrm>
          <a:noFill/>
        </p:spPr>
        <p:txBody>
          <a:bodyPr bIns="0" rtlCol="0" anchor="b">
            <a:normAutofit/>
          </a:bodyPr>
          <a:lstStyle>
            <a:lvl1pPr>
              <a:lnSpc>
                <a:spcPct val="80000"/>
              </a:lnSpc>
              <a:defRPr sz="11500" spc="-170" baseline="0">
                <a:ln>
                  <a:noFill/>
                </a:ln>
                <a:solidFill>
                  <a:schemeClr val="accent2">
                    <a:lumMod val="60000"/>
                    <a:lumOff val="40000"/>
                    <a:alpha val="80000"/>
                  </a:schemeClr>
                </a:solidFill>
              </a:defRPr>
            </a:lvl1pPr>
          </a:lstStyle>
          <a:p>
            <a:pPr rtl="0"/>
            <a:r>
              <a:rPr lang="sv-se"/>
              <a:t>Avsnittsrubrik</a:t>
            </a:r>
          </a:p>
        </p:txBody>
      </p:sp>
      <p:sp>
        <p:nvSpPr>
          <p:cNvPr id="5" name="Platshållare för sidfot 4">
            <a:extLst>
              <a:ext uri="{FF2B5EF4-FFF2-40B4-BE49-F238E27FC236}">
                <a16:creationId xmlns:a16="http://schemas.microsoft.com/office/drawing/2014/main" id="{37A8544F-8D58-BFED-5A2B-2F718BA6F4F4}"/>
              </a:ext>
            </a:extLst>
          </p:cNvPr>
          <p:cNvSpPr>
            <a:spLocks noGrp="1"/>
          </p:cNvSpPr>
          <p:nvPr>
            <p:ph type="ftr" sz="quarter" idx="11"/>
          </p:nvPr>
        </p:nvSpPr>
        <p:spPr>
          <a:xfrm>
            <a:off x="9677400" y="618213"/>
            <a:ext cx="1941441" cy="444147"/>
          </a:xfrm>
          <a:solidFill>
            <a:schemeClr val="accent1"/>
          </a:solidFill>
        </p:spPr>
        <p:txBody>
          <a:bodyPr rtlCol="0" anchor="t"/>
          <a:lstStyle>
            <a:lvl1pPr algn="r">
              <a:defRPr>
                <a:solidFill>
                  <a:schemeClr val="bg1"/>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AB70139D-4890-4E0D-B3FD-098A02AB4ADF}"/>
              </a:ext>
            </a:extLst>
          </p:cNvPr>
          <p:cNvSpPr>
            <a:spLocks noGrp="1"/>
          </p:cNvSpPr>
          <p:nvPr>
            <p:ph type="dt" sz="half" idx="10"/>
          </p:nvPr>
        </p:nvSpPr>
        <p:spPr>
          <a:xfrm>
            <a:off x="10134600" y="5991663"/>
            <a:ext cx="1079954" cy="365125"/>
          </a:xfrm>
          <a:solidFill>
            <a:schemeClr val="accent1"/>
          </a:solidFill>
        </p:spPr>
        <p:txBody>
          <a:bodyPr rtlCol="0"/>
          <a:lstStyle>
            <a:lvl1pPr>
              <a:defRPr>
                <a:solidFill>
                  <a:schemeClr val="bg1"/>
                </a:solidFill>
              </a:defRPr>
            </a:lvl1pPr>
          </a:lstStyle>
          <a:p>
            <a:pPr rtl="0"/>
            <a:r>
              <a:rPr lang="en-US"/>
              <a:t>8/11/2025</a:t>
            </a:r>
          </a:p>
        </p:txBody>
      </p:sp>
      <p:sp>
        <p:nvSpPr>
          <p:cNvPr id="6" name="Platshållare för bildnummer 5">
            <a:extLst>
              <a:ext uri="{FF2B5EF4-FFF2-40B4-BE49-F238E27FC236}">
                <a16:creationId xmlns:a16="http://schemas.microsoft.com/office/drawing/2014/main" id="{BA1CD1DB-3989-A34F-B5F7-DF66E018CF83}"/>
              </a:ext>
            </a:extLst>
          </p:cNvPr>
          <p:cNvSpPr>
            <a:spLocks noGrp="1"/>
          </p:cNvSpPr>
          <p:nvPr>
            <p:ph type="sldNum" sz="quarter" idx="12"/>
          </p:nvPr>
        </p:nvSpPr>
        <p:spPr>
          <a:xfrm>
            <a:off x="11210544" y="5991663"/>
            <a:ext cx="429372" cy="365125"/>
          </a:xfrm>
          <a:solidFill>
            <a:schemeClr val="accent1"/>
          </a:solidFill>
        </p:spPr>
        <p:txBody>
          <a:bodyPr rtlCol="0"/>
          <a:lstStyle>
            <a:lvl1pPr>
              <a:defRPr>
                <a:solidFill>
                  <a:schemeClr val="bg1"/>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2084719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Dagordningen">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cxnSp>
        <p:nvCxnSpPr>
          <p:cNvPr id="9" name="Rak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ktangulär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rtl="0"/>
            <a:r>
              <a:rPr lang="sv-se"/>
              <a:t>Dagordning</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rtlCol="0" anchor="t"/>
          <a:lstStyle>
            <a:lvl1pPr algn="l">
              <a:defRPr sz="1050"/>
            </a:lvl1pPr>
          </a:lstStyle>
          <a:p>
            <a:pPr rtl="0"/>
            <a:r>
              <a:rPr lang="sv-se"/>
              <a:t>Exempel på sidfotstext</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rtlCol="0">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757113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Agenda med bild">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8" name="Rektangulär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cxnSp>
        <p:nvCxnSpPr>
          <p:cNvPr id="9" name="Rak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rtlCol="0" anchor="t">
            <a:normAutofit/>
          </a:bodyPr>
          <a:lstStyle>
            <a:lvl1pPr>
              <a:defRPr sz="12000" spc="-50" baseline="0">
                <a:solidFill>
                  <a:schemeClr val="accent2"/>
                </a:solidFill>
              </a:defRPr>
            </a:lvl1pPr>
          </a:lstStyle>
          <a:p>
            <a:pPr rtl="0"/>
            <a:r>
              <a:rPr lang="sv-se"/>
              <a:t>Dagordningen</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rtlCol="0">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rtlCol="0" anchor="t"/>
          <a:lstStyle>
            <a:lvl1pPr algn="r">
              <a:defRPr sz="1050"/>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rtlCol="0" anchor="ctr"/>
          <a:lstStyle>
            <a:lvl1pPr algn="r">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rtlCol="0"/>
          <a:lstStyle/>
          <a:p>
            <a:pPr rtl="0"/>
            <a:fld id="{27F8DDA4-3B80-4E8A-A8F5-521F73BF9127}" type="slidenum">
              <a:rPr lang="en-US" smtClean="0"/>
              <a:t>‹#›</a:t>
            </a:fld>
            <a:endParaRPr lang="en-US"/>
          </a:p>
        </p:txBody>
      </p:sp>
      <p:sp>
        <p:nvSpPr>
          <p:cNvPr id="14" name="Platshållare för bild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rtlCol="0"/>
          <a:lstStyle>
            <a:lvl1pPr marL="0" indent="0">
              <a:buNone/>
              <a:defRPr/>
            </a:lvl1pPr>
          </a:lstStyle>
          <a:p>
            <a:pPr rtl="0"/>
            <a:r>
              <a:rPr lang="sv-se"/>
              <a:t> </a:t>
            </a:r>
          </a:p>
        </p:txBody>
      </p:sp>
    </p:spTree>
    <p:extLst>
      <p:ext uri="{BB962C8B-B14F-4D97-AF65-F5344CB8AC3E}">
        <p14:creationId xmlns:p14="http://schemas.microsoft.com/office/powerpoint/2010/main" val="28289477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Agenda med bild 2">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0" y="0"/>
            <a:ext cx="12191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8" name="Rektangulär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098960" y="3429002"/>
            <a:ext cx="11093040" cy="3428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9" name="Rak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a:off x="11506200" y="685800"/>
            <a:ext cx="0" cy="54864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1"/>
            <a:ext cx="8320359" cy="2204720"/>
          </a:xfrm>
          <a:noFill/>
        </p:spPr>
        <p:txBody>
          <a:bodyPr rtlCol="0" anchor="t">
            <a:normAutofit/>
          </a:bodyPr>
          <a:lstStyle>
            <a:lvl1pPr>
              <a:defRPr sz="12400">
                <a:solidFill>
                  <a:schemeClr val="bg2"/>
                </a:solidFill>
              </a:defRPr>
            </a:lvl1pPr>
          </a:lstStyle>
          <a:p>
            <a:pPr rtl="0"/>
            <a:r>
              <a:rPr lang="sv-se"/>
              <a:t>Dagordningen</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9561444" y="612065"/>
            <a:ext cx="2057397" cy="489061"/>
          </a:xfrm>
          <a:solidFill>
            <a:schemeClr val="bg2">
              <a:lumMod val="90000"/>
            </a:schemeClr>
          </a:solidFill>
        </p:spPr>
        <p:txBody>
          <a:bodyPr rtlCol="0" anchor="t"/>
          <a:lstStyle>
            <a:lvl1pPr algn="r">
              <a:defRPr sz="1050"/>
            </a:lvl1pPr>
          </a:lstStyle>
          <a:p>
            <a:pPr rtl="0"/>
            <a:r>
              <a:rPr lang="sv-se"/>
              <a:t>Exempel på sidfotstext</a:t>
            </a:r>
          </a:p>
        </p:txBody>
      </p:sp>
      <p:sp>
        <p:nvSpPr>
          <p:cNvPr id="12" name="Platshållare för bild 11">
            <a:extLst>
              <a:ext uri="{FF2B5EF4-FFF2-40B4-BE49-F238E27FC236}">
                <a16:creationId xmlns:a16="http://schemas.microsoft.com/office/drawing/2014/main" id="{45746446-87C7-9BD2-BA30-C87D25C67AAA}"/>
              </a:ext>
            </a:extLst>
          </p:cNvPr>
          <p:cNvSpPr>
            <a:spLocks noGrp="1"/>
          </p:cNvSpPr>
          <p:nvPr>
            <p:ph type="pic" sz="quarter" idx="13" hasCustomPrompt="1"/>
          </p:nvPr>
        </p:nvSpPr>
        <p:spPr>
          <a:xfrm>
            <a:off x="1098550" y="3429000"/>
            <a:ext cx="3702050" cy="3443288"/>
          </a:xfrm>
          <a:blipFill>
            <a:blip r:embed="rId2">
              <a:alphaModFix amt="70000"/>
            </a:blip>
            <a:stretch>
              <a:fillRect/>
            </a:stretch>
          </a:blipFill>
        </p:spPr>
        <p:txBody>
          <a:bodyPr rtlCol="0"/>
          <a:lstStyle>
            <a:lvl1pPr marL="0" indent="0">
              <a:buNone/>
              <a:defRPr/>
            </a:lvl1pPr>
          </a:lstStyle>
          <a:p>
            <a:pPr rtl="0"/>
            <a:r>
              <a:rPr lang="sv-se"/>
              <a:t> </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351231" y="3904090"/>
            <a:ext cx="5805964" cy="2268110"/>
          </a:xfrm>
        </p:spPr>
        <p:txBody>
          <a:bodyPr rtlCol="0">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957816" y="5888658"/>
            <a:ext cx="1256738" cy="545500"/>
          </a:xfrm>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5888658"/>
            <a:ext cx="429372" cy="545500"/>
          </a:xfrm>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41929095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 preserve="1">
  <p:cSld name="Innehåll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3800915" y="1001865"/>
            <a:ext cx="4683538" cy="1596220"/>
          </a:xfrm>
          <a:noFill/>
        </p:spPr>
        <p:txBody>
          <a:bodyPr rtlCol="0" anchor="b"/>
          <a:lstStyle>
            <a:lvl1pPr algn="ct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3804557" y="3192236"/>
            <a:ext cx="4679897" cy="1694395"/>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cxnSp>
        <p:nvCxnSpPr>
          <p:cNvPr id="8" name="Rak 7">
            <a:extLst>
              <a:ext uri="{FF2B5EF4-FFF2-40B4-BE49-F238E27FC236}">
                <a16:creationId xmlns:a16="http://schemas.microsoft.com/office/drawing/2014/main" id="{64C8F070-E2F8-52B0-F70E-3C62AB5B4E40}"/>
              </a:ext>
              <a:ext uri="{C183D7F6-B498-43B3-948B-1728B52AA6E4}">
                <adec:decorative xmlns:adec="http://schemas.microsoft.com/office/drawing/2017/decorative" val="1"/>
              </a:ext>
            </a:extLst>
          </p:cNvPr>
          <p:cNvCxnSpPr>
            <a:cxnSpLocks/>
          </p:cNvCxnSpPr>
          <p:nvPr/>
        </p:nvCxnSpPr>
        <p:spPr>
          <a:xfrm flipV="1">
            <a:off x="6130458" y="2598084"/>
            <a:ext cx="3642" cy="47907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0852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 preserve="1">
  <p:cSld name="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2" y="1028700"/>
            <a:ext cx="4381494" cy="1526721"/>
          </a:xfrm>
          <a:noFill/>
        </p:spPr>
        <p:txBody>
          <a:bodyPr rtlCol="0" anchor="b"/>
          <a:lstStyle>
            <a:lvl1pPr algn="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864680" y="2743200"/>
            <a:ext cx="4035776" cy="2202515"/>
          </a:xfrm>
        </p:spPr>
        <p:txBody>
          <a:bodyPr rtlCol="0" anchor="b"/>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cxnSp>
        <p:nvCxnSpPr>
          <p:cNvPr id="8" name="Rak 7">
            <a:extLst>
              <a:ext uri="{FF2B5EF4-FFF2-40B4-BE49-F238E27FC236}">
                <a16:creationId xmlns:a16="http://schemas.microsoft.com/office/drawing/2014/main" id="{4DD4A231-1FAB-F0A7-7593-DC4A555F55FB}"/>
              </a:ext>
              <a:ext uri="{C183D7F6-B498-43B3-948B-1728B52AA6E4}">
                <adec:decorative xmlns:adec="http://schemas.microsoft.com/office/drawing/2017/decorative" val="1"/>
              </a:ext>
            </a:extLst>
          </p:cNvPr>
          <p:cNvCxnSpPr>
            <a:cxnSpLocks/>
          </p:cNvCxnSpPr>
          <p:nvPr/>
        </p:nvCxnSpPr>
        <p:spPr>
          <a:xfrm flipV="1">
            <a:off x="5486400" y="2743200"/>
            <a:ext cx="0" cy="2202516"/>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4219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Innehåll 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rtlCol="0" anchor="t"/>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3924521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Innehåll 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1027622"/>
            <a:ext cx="3429000" cy="1868557"/>
          </a:xfrm>
          <a:noFill/>
        </p:spPr>
        <p:txBody>
          <a:bodyPr rtlCol="0" anchor="t"/>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486400" y="1027623"/>
            <a:ext cx="4648200" cy="4484535"/>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5617828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Innehåll 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rtlCol="0" anchor="t"/>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7642229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Innehåll 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50915"/>
            <a:ext cx="3054096" cy="1711285"/>
          </a:xfrm>
          <a:noFill/>
        </p:spPr>
        <p:txBody>
          <a:bodyPr rtlCol="0" anchor="t"/>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026716" y="650915"/>
            <a:ext cx="7479484" cy="5216485"/>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6154365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Innehåll med bild">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rtlCol="0" anchor="b"/>
          <a:lstStyle>
            <a:lvl1pPr>
              <a:defRPr/>
            </a:lvl1pPr>
          </a:lstStyle>
          <a:p>
            <a:pPr rtl="0"/>
            <a:r>
              <a:rPr lang="sv-se"/>
              <a:t>Klicka om du vill redigera huvudrubrikformat</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cxnSp>
        <p:nvCxnSpPr>
          <p:cNvPr id="10" name="Rak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8080590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nnehåll med bild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553299"/>
            <a:ext cx="8159496" cy="659274"/>
          </a:xfrm>
          <a:noFill/>
        </p:spPr>
        <p:txBody>
          <a:bodyPr rtlCol="0"/>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5432" y="1371601"/>
            <a:ext cx="8157568" cy="4654296"/>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rtlCol="0"/>
          <a:lstStyle/>
          <a:p>
            <a:pPr rtl="0"/>
            <a:fld id="{27F8DDA4-3B80-4E8A-A8F5-521F73BF9127}" type="slidenum">
              <a:rPr lang="en-US" smtClean="0"/>
              <a:t>‹#›</a:t>
            </a:fld>
            <a:endParaRPr lang="en-US"/>
          </a:p>
        </p:txBody>
      </p:sp>
      <p:sp>
        <p:nvSpPr>
          <p:cNvPr id="16" name="Platshållare för bild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9448799" y="0"/>
            <a:ext cx="2743201" cy="5562600"/>
          </a:xfrm>
          <a:blipFill>
            <a:blip r:embed="rId2">
              <a:alphaModFix amt="70000"/>
            </a:blip>
            <a:stretch>
              <a:fillRect/>
            </a:stretch>
          </a:blipFill>
        </p:spPr>
        <p:txBody>
          <a:bodyPr rtlCol="0"/>
          <a:lstStyle>
            <a:lvl1pPr marL="0" indent="0">
              <a:buNone/>
              <a:defRPr/>
            </a:lvl1pPr>
          </a:lstStyle>
          <a:p>
            <a:pPr rtl="0"/>
            <a:r>
              <a:rPr lang="sv-se"/>
              <a:t> </a:t>
            </a:r>
          </a:p>
        </p:txBody>
      </p:sp>
    </p:spTree>
    <p:extLst>
      <p:ext uri="{BB962C8B-B14F-4D97-AF65-F5344CB8AC3E}">
        <p14:creationId xmlns:p14="http://schemas.microsoft.com/office/powerpoint/2010/main" val="7407075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Innehåll med bild 3">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rtlCol="0"/>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522878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Innehåll med bild 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rtlCol="0"/>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16" name="Platshållare för bild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rtlCol="0"/>
          <a:lstStyle>
            <a:lvl1pPr marL="0" indent="0">
              <a:buNone/>
              <a:defRPr/>
            </a:lvl1pPr>
          </a:lstStyle>
          <a:p>
            <a:pPr rtl="0"/>
            <a:r>
              <a:rPr lang="sv-se"/>
              <a:t> </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7843901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Innehåll med bild 5">
    <p:spTree>
      <p:nvGrpSpPr>
        <p:cNvPr id="1" name=""/>
        <p:cNvGrpSpPr/>
        <p:nvPr/>
      </p:nvGrpSpPr>
      <p:grpSpPr>
        <a:xfrm>
          <a:off x="0" y="0"/>
          <a:ext cx="0" cy="0"/>
          <a:chOff x="0" y="0"/>
          <a:chExt cx="0" cy="0"/>
        </a:xfrm>
      </p:grpSpPr>
      <p:cxnSp>
        <p:nvCxnSpPr>
          <p:cNvPr id="7" name="Rak 6">
            <a:extLst>
              <a:ext uri="{FF2B5EF4-FFF2-40B4-BE49-F238E27FC236}">
                <a16:creationId xmlns:a16="http://schemas.microsoft.com/office/drawing/2014/main" id="{BFE64AB8-5CDA-105D-40FF-06105F0CAFAB}"/>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8" name="Platshållare för bild 7">
            <a:extLst>
              <a:ext uri="{FF2B5EF4-FFF2-40B4-BE49-F238E27FC236}">
                <a16:creationId xmlns:a16="http://schemas.microsoft.com/office/drawing/2014/main" id="{F05651F4-3862-056A-CAA1-54D59C5C0C31}"/>
              </a:ext>
            </a:extLst>
          </p:cNvPr>
          <p:cNvSpPr>
            <a:spLocks noGrp="1"/>
          </p:cNvSpPr>
          <p:nvPr>
            <p:ph type="pic" sz="quarter" idx="13" hasCustomPrompt="1"/>
          </p:nvPr>
        </p:nvSpPr>
        <p:spPr>
          <a:xfrm>
            <a:off x="0" y="0"/>
            <a:ext cx="4114800" cy="68580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3428999" y="0"/>
            <a:ext cx="6019801" cy="1593908"/>
          </a:xfrm>
        </p:spPr>
        <p:txBody>
          <a:bodyPr lIns="137160" rIns="274320" bIns="137160" rtlCol="0"/>
          <a:lstStyle>
            <a:lvl1pPr>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701509" y="1741394"/>
            <a:ext cx="6105157" cy="3843365"/>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4701508" y="6029868"/>
            <a:ext cx="2020824" cy="365125"/>
          </a:xfrm>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0979325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Innehåll med bild 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rtlCol="0"/>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16" name="Platshållare för bild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rtlCol="0"/>
          <a:lstStyle>
            <a:lvl1pPr marL="0" indent="0">
              <a:buNone/>
              <a:defRPr/>
            </a:lvl1pPr>
          </a:lstStyle>
          <a:p>
            <a:pPr rtl="0"/>
            <a:r>
              <a:rPr lang="sv-se"/>
              <a:t> </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611489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Innehåll med bild 7">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771900" cy="68580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3124200" y="0"/>
            <a:ext cx="7391400" cy="1207008"/>
          </a:xfrm>
        </p:spPr>
        <p:txBody>
          <a:bodyPr lIns="137160" tIns="137160" bIns="91440" rtlCol="0" anchor="b"/>
          <a:lstStyle>
            <a:lvl1pPr>
              <a:defRPr/>
            </a:lvl1pPr>
          </a:lstStyle>
          <a:p>
            <a:pPr rtl="0"/>
            <a:r>
              <a:rPr lang="sv-se"/>
              <a:t>Klicka om du vill redigera huvudrubrikformat</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358608" y="1367622"/>
            <a:ext cx="7171976" cy="4477552"/>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cxnSp>
        <p:nvCxnSpPr>
          <p:cNvPr id="10" name="Rak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flipV="1">
            <a:off x="4495800" y="6210300"/>
            <a:ext cx="7010400" cy="213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4358608" y="6029868"/>
            <a:ext cx="2024542" cy="365125"/>
          </a:xfrm>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62447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Innehåll med bild 8">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rtlCol="0"/>
          <a:lstStyle>
            <a:lvl1pPr>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41180879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Innehåll med bild 9">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rtlCol="0">
            <a:noAutofit/>
          </a:bodyPr>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rtlCol="0"/>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rtlCol="0"/>
          <a:lstStyle>
            <a:lvl1pPr algn="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rtlCol="0"/>
          <a:lstStyle>
            <a:lvl1pPr algn="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3010264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Innehåll med bild 10">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9B15A2BF-1AB9-8F23-A598-958473764918}"/>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6705599 w 12192000"/>
              <a:gd name="connsiteY1" fmla="*/ 0 h 6858000"/>
              <a:gd name="connsiteX2" fmla="*/ 6705599 w 12192000"/>
              <a:gd name="connsiteY2" fmla="*/ 5524500 h 6858000"/>
              <a:gd name="connsiteX3" fmla="*/ 12192000 w 12192000"/>
              <a:gd name="connsiteY3" fmla="*/ 5524500 h 6858000"/>
              <a:gd name="connsiteX4" fmla="*/ 121920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6705599" y="0"/>
                </a:lnTo>
                <a:lnTo>
                  <a:pt x="6705599" y="5524500"/>
                </a:lnTo>
                <a:lnTo>
                  <a:pt x="12192000" y="5524500"/>
                </a:lnTo>
                <a:lnTo>
                  <a:pt x="12192000" y="6858000"/>
                </a:lnTo>
                <a:lnTo>
                  <a:pt x="0" y="6858000"/>
                </a:lnTo>
                <a:close/>
              </a:path>
            </a:pathLst>
          </a:custGeom>
          <a:blipFill>
            <a:blip r:embed="rId2">
              <a:alphaModFix amt="70000"/>
            </a:blip>
            <a:stretch>
              <a:fillRect/>
            </a:stretch>
          </a:blipFill>
        </p:spPr>
        <p:txBody>
          <a:bodyPr wrap="square" rtlCol="0">
            <a:noAutofit/>
          </a:bodyPr>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6" y="868363"/>
            <a:ext cx="4301403" cy="1058150"/>
          </a:xfrm>
          <a:noFill/>
        </p:spPr>
        <p:txBody>
          <a:bodyPr rtlCol="0"/>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7280997" y="2059527"/>
            <a:ext cx="4301403" cy="262079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503237"/>
            <a:ext cx="1907799" cy="365125"/>
          </a:xfrm>
          <a:noFill/>
        </p:spPr>
        <p:txBody>
          <a:bodyPr rtlCol="0"/>
          <a:lstStyle>
            <a:lvl1pPr algn="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7280997" y="4680321"/>
            <a:ext cx="1256738" cy="365125"/>
          </a:xfrm>
          <a:noFill/>
        </p:spPr>
        <p:txBody>
          <a:bodyPr rtlCol="0"/>
          <a:lstStyle>
            <a:lvl1pPr algn="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4680321"/>
            <a:ext cx="429372" cy="365125"/>
          </a:xfrm>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6186599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Innehåll med bild 11">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867A324D-1E02-47A7-E25C-2977C957FCF5}"/>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71600 h 6858000"/>
              <a:gd name="connsiteX3" fmla="*/ 6705600 w 12192000"/>
              <a:gd name="connsiteY3" fmla="*/ 1371600 h 6858000"/>
              <a:gd name="connsiteX4" fmla="*/ 67056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1371600"/>
                </a:lnTo>
                <a:lnTo>
                  <a:pt x="6705600" y="1371600"/>
                </a:lnTo>
                <a:lnTo>
                  <a:pt x="6705600" y="6858000"/>
                </a:lnTo>
                <a:lnTo>
                  <a:pt x="0" y="6858000"/>
                </a:lnTo>
                <a:close/>
              </a:path>
            </a:pathLst>
          </a:custGeom>
          <a:blipFill>
            <a:blip r:embed="rId2">
              <a:alphaModFix amt="70000"/>
            </a:blip>
            <a:stretch>
              <a:fillRect/>
            </a:stretch>
          </a:blipFill>
        </p:spPr>
        <p:txBody>
          <a:bodyPr wrap="square" rtlCol="0">
            <a:noAutofit/>
          </a:bodyPr>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7" y="2201863"/>
            <a:ext cx="4225204" cy="1058150"/>
          </a:xfrm>
          <a:noFill/>
        </p:spPr>
        <p:txBody>
          <a:bodyPr rtlCol="0"/>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7280997" y="3393027"/>
            <a:ext cx="4225203" cy="247437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1836737"/>
            <a:ext cx="1907799" cy="365125"/>
          </a:xfrm>
          <a:noFill/>
        </p:spPr>
        <p:txBody>
          <a:bodyPr rtlCol="0"/>
          <a:lstStyle>
            <a:lvl1pPr algn="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7280997" y="6013821"/>
            <a:ext cx="1256738" cy="365125"/>
          </a:xfrm>
          <a:noFill/>
        </p:spPr>
        <p:txBody>
          <a:bodyPr rtlCol="0"/>
          <a:lstStyle>
            <a:lvl1pPr algn="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6013821"/>
            <a:ext cx="429372" cy="365125"/>
          </a:xfrm>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4468017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Innehåll med bild 1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rtlCol="0" anchor="t"/>
          <a:lstStyle>
            <a:lvl1pPr>
              <a:defRPr/>
            </a:lvl1pPr>
          </a:lstStyle>
          <a:p>
            <a:pPr rtl="0"/>
            <a:r>
              <a:rPr lang="sv-se"/>
              <a:t>Klicka här om du vill redigera formatmallen Originalrubrik</a:t>
            </a:r>
          </a:p>
        </p:txBody>
      </p:sp>
      <p:sp>
        <p:nvSpPr>
          <p:cNvPr id="16" name="Platshållare för bild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rtlCol="0"/>
          <a:lstStyle>
            <a:lvl1pPr marL="0" indent="0">
              <a:buNone/>
              <a:defRPr/>
            </a:lvl1pPr>
          </a:lstStyle>
          <a:p>
            <a:pPr rtl="0"/>
            <a:r>
              <a:rPr lang="sv-se"/>
              <a:t> </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rtlCol="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6096300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Innehåll med bild 1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3429000"/>
            <a:ext cx="3081528" cy="2438400"/>
          </a:xfrm>
          <a:noFill/>
        </p:spPr>
        <p:txBody>
          <a:bodyPr rtlCol="0" anchor="t"/>
          <a:lstStyle>
            <a:lvl1pPr>
              <a:defRPr/>
            </a:lvl1pPr>
          </a:lstStyle>
          <a:p>
            <a:pPr rtl="0"/>
            <a:r>
              <a:rPr lang="sv-se"/>
              <a:t>Klicka här om du vill redigera formatmallen Originalrubrik</a:t>
            </a:r>
          </a:p>
        </p:txBody>
      </p:sp>
      <p:sp>
        <p:nvSpPr>
          <p:cNvPr id="16" name="Platshållare för bild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2895600"/>
          </a:xfrm>
          <a:blipFill>
            <a:blip r:embed="rId2">
              <a:alphaModFix amt="70000"/>
            </a:blip>
            <a:stretch>
              <a:fillRect/>
            </a:stretch>
          </a:blipFill>
        </p:spPr>
        <p:txBody>
          <a:bodyPr rtlCol="0"/>
          <a:lstStyle>
            <a:lvl1pPr marL="0" indent="0">
              <a:buNone/>
              <a:defRPr/>
            </a:lvl1pPr>
          </a:lstStyle>
          <a:p>
            <a:pPr rtl="0"/>
            <a:r>
              <a:rPr lang="sv-se"/>
              <a:t> </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114799" y="3429000"/>
            <a:ext cx="7391401" cy="243840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6029868"/>
            <a:ext cx="429372" cy="365125"/>
          </a:xfrm>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633960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Innehåll med bild 1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41214"/>
            <a:ext cx="3072384" cy="2775858"/>
          </a:xfrm>
          <a:noFill/>
        </p:spPr>
        <p:txBody>
          <a:bodyPr rtlCol="0" anchor="t"/>
          <a:lstStyle>
            <a:lvl1pPr>
              <a:defRPr/>
            </a:lvl1pPr>
          </a:lstStyle>
          <a:p>
            <a:pPr rtl="0"/>
            <a:r>
              <a:rPr lang="sv-se"/>
              <a:t>Klicka här om du vill redigera formatmallen Originalrubrik</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114799" y="618269"/>
            <a:ext cx="7471769" cy="2810731"/>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3551884"/>
            <a:ext cx="1907799" cy="365125"/>
          </a:xfrm>
          <a:noFill/>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3551884"/>
            <a:ext cx="1179576" cy="365125"/>
          </a:xfrm>
          <a:no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3551884"/>
            <a:ext cx="429372" cy="365125"/>
          </a:xfrm>
          <a:noFill/>
        </p:spPr>
        <p:txBody>
          <a:bodyPr rtlCol="0"/>
          <a:lstStyle/>
          <a:p>
            <a:pPr rtl="0"/>
            <a:fld id="{27F8DDA4-3B80-4E8A-A8F5-521F73BF9127}" type="slidenum">
              <a:rPr lang="en-US" smtClean="0"/>
              <a:t>‹#›</a:t>
            </a:fld>
            <a:endParaRPr lang="en-US"/>
          </a:p>
        </p:txBody>
      </p:sp>
      <p:sp>
        <p:nvSpPr>
          <p:cNvPr id="16" name="Platshållare för bild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4114800"/>
            <a:ext cx="12191999" cy="2743200"/>
          </a:xfrm>
          <a:blipFill>
            <a:blip r:embed="rId2">
              <a:alphaModFix amt="70000"/>
            </a:blip>
            <a:stretch>
              <a:fillRect/>
            </a:stretch>
          </a:blipFill>
        </p:spPr>
        <p:txBody>
          <a:bodyPr rtlCol="0"/>
          <a:lstStyle>
            <a:lvl1pPr marL="0" indent="0">
              <a:buNone/>
              <a:defRPr/>
            </a:lvl1pPr>
          </a:lstStyle>
          <a:p>
            <a:pPr rtl="0"/>
            <a:r>
              <a:rPr lang="sv-se"/>
              <a:t> </a:t>
            </a:r>
          </a:p>
        </p:txBody>
      </p:sp>
    </p:spTree>
    <p:extLst>
      <p:ext uri="{BB962C8B-B14F-4D97-AF65-F5344CB8AC3E}">
        <p14:creationId xmlns:p14="http://schemas.microsoft.com/office/powerpoint/2010/main" val="29983262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Innehåll med bild 15">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1371599"/>
            <a:ext cx="6705602" cy="4191001"/>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3504" y="313943"/>
            <a:ext cx="4939201" cy="1281526"/>
          </a:xfrm>
        </p:spPr>
        <p:txBody>
          <a:bodyPr tIns="91440" bIns="137160" rtlCol="0"/>
          <a:lstStyle>
            <a:lvl1pPr>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7959144" y="1266426"/>
            <a:ext cx="3547056" cy="4296174"/>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2427623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Innehåll med bild 1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rtlCol="0"/>
          <a:lstStyle>
            <a:lvl1pPr>
              <a:defRPr/>
            </a:lvl1pPr>
          </a:lstStyle>
          <a:p>
            <a:pPr rtl="0"/>
            <a:r>
              <a:rPr lang="sv-se"/>
              <a:t>Klicka här för att ändra format</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rtlCol="0" anchor="t"/>
          <a:lstStyle>
            <a:lvl1pPr algn="r">
              <a:defRPr/>
            </a:lvl1pPr>
          </a:lstStyle>
          <a:p>
            <a:pPr rtl="0"/>
            <a:r>
              <a:rPr lang="sv-se"/>
              <a:t>Exempel på sidfotstext</a:t>
            </a:r>
          </a:p>
        </p:txBody>
      </p:sp>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rtlCol="0"/>
          <a:lstStyle>
            <a:lvl1pPr marL="0" indent="0">
              <a:buNone/>
              <a:defRPr/>
            </a:lvl1pPr>
          </a:lstStyle>
          <a:p>
            <a:pPr rtl="0"/>
            <a:r>
              <a:rPr lang="sv-se"/>
              <a:t> </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cxnSp>
        <p:nvCxnSpPr>
          <p:cNvPr id="12" name="Rak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1867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Innehåll med bild 17">
    <p:spTree>
      <p:nvGrpSpPr>
        <p:cNvPr id="1" name=""/>
        <p:cNvGrpSpPr/>
        <p:nvPr/>
      </p:nvGrpSpPr>
      <p:grpSpPr>
        <a:xfrm>
          <a:off x="0" y="0"/>
          <a:ext cx="0" cy="0"/>
          <a:chOff x="0" y="0"/>
          <a:chExt cx="0" cy="0"/>
        </a:xfrm>
      </p:grpSpPr>
      <p:cxnSp>
        <p:nvCxnSpPr>
          <p:cNvPr id="10" name="Rak 9">
            <a:extLst>
              <a:ext uri="{FF2B5EF4-FFF2-40B4-BE49-F238E27FC236}">
                <a16:creationId xmlns:a16="http://schemas.microsoft.com/office/drawing/2014/main" id="{C3A8EAE1-78C6-0829-9C7B-07BF40315667}"/>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114801" cy="4114801"/>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6" y="3666528"/>
            <a:ext cx="3282166" cy="1896071"/>
          </a:xfrm>
        </p:spPr>
        <p:txBody>
          <a:bodyPr lIns="137160" tIns="137160" rtlCol="0" anchor="t"/>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680337" y="1136232"/>
            <a:ext cx="5777888" cy="4761212"/>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9701783" y="640080"/>
            <a:ext cx="1911096" cy="410486"/>
          </a:xfrm>
        </p:spPr>
        <p:txBody>
          <a:bodyPr rtlCol="0" anchor="t"/>
          <a:lstStyle>
            <a:lvl1pPr algn="r">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rot="5400000">
            <a:off x="10874790" y="5197321"/>
            <a:ext cx="1289031" cy="365120"/>
          </a:xfrm>
          <a:solidFill>
            <a:schemeClr val="bg1"/>
          </a:solidFill>
        </p:spPr>
        <p:txBody>
          <a:bodyPr rIns="182880"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9651545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Innehåll med bild 18">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rtlCol="0"/>
          <a:lstStyle>
            <a:lvl1pPr marL="0" indent="0">
              <a:buNone/>
              <a:defRPr/>
            </a:lvl1pPr>
          </a:lstStyle>
          <a:p>
            <a:pPr rtl="0"/>
            <a:r>
              <a:rPr lang="sv-se"/>
              <a:t> </a:t>
            </a:r>
          </a:p>
        </p:txBody>
      </p: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rtlCol="0" anchor="t"/>
          <a:lstStyle>
            <a:lvl1pPr>
              <a:defRPr/>
            </a:lvl1pPr>
          </a:lstStyle>
          <a:p>
            <a:pPr rtl="0"/>
            <a:r>
              <a:rPr lang="sv-se"/>
              <a:t>Klicka här om du vill redigera rubrikformat för original</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rtlCol="0" anchor="ctr"/>
          <a:lstStyle>
            <a:lvl1pPr algn="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0402042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Innehåll med bild 1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495138" y="551542"/>
            <a:ext cx="3737426" cy="1490472"/>
          </a:xfrm>
        </p:spPr>
        <p:txBody>
          <a:bodyPr lIns="137160" tIns="137160" rtlCol="0" anchor="t"/>
          <a:lstStyle>
            <a:lvl1pPr>
              <a:defRPr/>
            </a:lvl1pPr>
          </a:lstStyle>
          <a:p>
            <a:pPr rtl="0"/>
            <a:r>
              <a:rPr lang="sv-se"/>
              <a:t>Klicka här för att ändra format</a:t>
            </a:r>
            <a:endParaRPr lang="en-US" dirty="0"/>
          </a:p>
        </p:txBody>
      </p:sp>
      <p:sp>
        <p:nvSpPr>
          <p:cNvPr id="11" name="Platshållare för bild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2057400"/>
            <a:ext cx="3429000" cy="4152900"/>
          </a:xfrm>
          <a:blipFill>
            <a:blip r:embed="rId2">
              <a:alphaModFix amt="70000"/>
            </a:blip>
            <a:stretch>
              <a:fillRect/>
            </a:stretch>
          </a:blipFill>
        </p:spPr>
        <p:txBody>
          <a:bodyPr rtlCol="0"/>
          <a:lstStyle>
            <a:lvl1pPr marL="0" indent="0">
              <a:buNone/>
              <a:defRPr/>
            </a:lvl1pPr>
          </a:lstStyle>
          <a:p>
            <a:pPr rtl="0"/>
            <a:r>
              <a:rPr lang="sv-se"/>
              <a:t> </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4681057" y="595083"/>
            <a:ext cx="6981749" cy="530352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cxnSp>
        <p:nvCxnSpPr>
          <p:cNvPr id="10" name="Rak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4681058" y="6029868"/>
            <a:ext cx="2024542" cy="365125"/>
          </a:xfrm>
        </p:spPr>
        <p:txBody>
          <a:bodyPr rtlCol="0"/>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5034" cy="365125"/>
          </a:xfrm>
        </p:spPr>
        <p:txBody>
          <a:bodyPr rtlCol="0"/>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1249560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 preserve="1">
  <p:cSld name="Stort tal">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rtlCol="0" anchor="t"/>
          <a:lstStyle>
            <a:lvl1pPr algn="r">
              <a:defRPr b="0" cap="all" baseline="0">
                <a:solidFill>
                  <a:schemeClr val="accent1"/>
                </a:solidFill>
                <a:effectLst/>
                <a:latin typeface="+mj-lt"/>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rtlCol="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sv-se"/>
              <a: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rtlCol="0"/>
          <a:lstStyle>
            <a:lvl1pPr>
              <a:defRPr b="0">
                <a:solidFill>
                  <a:schemeClr val="tx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lvl1pPr>
              <a:defRPr>
                <a:solidFill>
                  <a:schemeClr val="tx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tx2"/>
                </a:solidFill>
              </a:defRPr>
            </a:lvl1pPr>
          </a:lstStyle>
          <a:p>
            <a:pPr rtl="0"/>
            <a:fld id="{27F8DDA4-3B80-4E8A-A8F5-521F73BF9127}" type="slidenum">
              <a:rPr lang="en-US" smtClean="0"/>
              <a:t>‹#›</a:t>
            </a:fld>
            <a:endParaRPr lang="en-US"/>
          </a:p>
        </p:txBody>
      </p:sp>
      <p:cxnSp>
        <p:nvCxnSpPr>
          <p:cNvPr id="9" name="Rak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1663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obj" preserve="1">
  <p:cSld name="Stort tal 2">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alpha val="8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3429000" y="5042130"/>
            <a:ext cx="8232707" cy="949518"/>
          </a:xfrm>
          <a:noFill/>
        </p:spPr>
        <p:txBody>
          <a:bodyPr rtlCol="0" anchor="t">
            <a:normAutofit/>
          </a:bodyPr>
          <a:lstStyle>
            <a:lvl1pPr algn="r">
              <a:defRPr sz="3200" b="0" cap="none" baseline="0">
                <a:solidFill>
                  <a:schemeClr val="accent5">
                    <a:lumMod val="75000"/>
                  </a:schemeClr>
                </a:solidFill>
                <a:effectLst/>
                <a:latin typeface="+mn-lt"/>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rtlCol="0" anchor="b">
            <a:normAutofit/>
          </a:bodyPr>
          <a:lstStyle>
            <a:lvl1pPr marL="0" indent="0">
              <a:buNone/>
              <a:defRPr sz="28000" spc="-20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sv-se"/>
              <a: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8"/>
            <a:ext cx="2137769" cy="365125"/>
          </a:xfrm>
          <a:noFill/>
        </p:spPr>
        <p:txBody>
          <a:bodyPr rtlCol="0"/>
          <a:lstStyle>
            <a:lvl1pPr>
              <a:defRPr b="0">
                <a:solidFill>
                  <a:schemeClr val="tx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lvl1pPr>
              <a:defRPr>
                <a:solidFill>
                  <a:schemeClr val="tx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tx2"/>
                </a:solidFill>
              </a:defRPr>
            </a:lvl1pPr>
          </a:lstStyle>
          <a:p>
            <a:pPr rtl="0"/>
            <a:fld id="{27F8DDA4-3B80-4E8A-A8F5-521F73BF9127}" type="slidenum">
              <a:rPr lang="en-US" smtClean="0"/>
              <a:t>‹#›</a:t>
            </a:fld>
            <a:endParaRPr lang="en-US"/>
          </a:p>
        </p:txBody>
      </p:sp>
      <p:cxnSp>
        <p:nvCxnSpPr>
          <p:cNvPr id="8" name="Rak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24739"/>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43111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 preserve="1">
  <p:cSld name="Stort tal 3">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4114799" y="5230607"/>
            <a:ext cx="7634369" cy="761041"/>
          </a:xfrm>
          <a:noFill/>
        </p:spPr>
        <p:txBody>
          <a:bodyPr rtlCol="0" anchor="t"/>
          <a:lstStyle>
            <a:lvl1pPr algn="r">
              <a:defRPr>
                <a:solidFill>
                  <a:schemeClr val="bg1"/>
                </a:solidFill>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bIns="0" rtlCol="0" anchor="b">
            <a:normAutofit/>
          </a:bodyPr>
          <a:lstStyle>
            <a:lvl1pPr marL="0" indent="0">
              <a:buNone/>
              <a:defRPr sz="31000" spc="-100" baseline="0">
                <a:solidFill>
                  <a:schemeClr val="accent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sv-se"/>
              <a: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rtlCol="0"/>
          <a:lstStyle>
            <a:lvl1pPr>
              <a:defRPr b="0" spc="0">
                <a:solidFill>
                  <a:schemeClr val="bg1"/>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lvl1pPr>
              <a:defRPr>
                <a:solidFill>
                  <a:schemeClr val="bg1"/>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bg1"/>
                </a:solidFill>
              </a:defRPr>
            </a:lvl1pPr>
          </a:lstStyle>
          <a:p>
            <a:pPr rtl="0"/>
            <a:fld id="{27F8DDA4-3B80-4E8A-A8F5-521F73BF9127}" type="slidenum">
              <a:rPr lang="en-US" smtClean="0"/>
              <a:t>‹#›</a:t>
            </a:fld>
            <a:endParaRPr lang="en-US"/>
          </a:p>
        </p:txBody>
      </p:sp>
      <p:cxnSp>
        <p:nvCxnSpPr>
          <p:cNvPr id="8" name="Rak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0829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obj" preserve="1">
  <p:cSld name="Stort tal 4">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chemeClr val="accent2"/>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3800723" y="5230607"/>
            <a:ext cx="7948445" cy="761041"/>
          </a:xfrm>
          <a:noFill/>
        </p:spPr>
        <p:txBody>
          <a:bodyPr rtlCol="0" anchor="t"/>
          <a:lstStyle>
            <a:lvl1pPr algn="r">
              <a:defRPr b="1" spc="100" baseline="0">
                <a:solidFill>
                  <a:schemeClr val="bg2"/>
                </a:solidFill>
                <a:latin typeface="+mn-lt"/>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657225"/>
            <a:ext cx="10924355" cy="5887832"/>
          </a:xfrm>
        </p:spPr>
        <p:txBody>
          <a:bodyPr lIns="0" tIns="0" rIns="0" bIns="0" rtlCol="0" anchor="ctr">
            <a:normAutofit/>
          </a:bodyPr>
          <a:lstStyle>
            <a:lvl1pPr marL="0" indent="0">
              <a:buNone/>
              <a:defRPr sz="31000" spc="-100" baseline="0">
                <a:solidFill>
                  <a:schemeClr val="bg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sv-se"/>
              <a: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rtlCol="0"/>
          <a:lstStyle>
            <a:lvl1pPr>
              <a:defRPr b="0" spc="0">
                <a:solidFill>
                  <a:schemeClr val="bg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lvl1pPr>
              <a:defRPr>
                <a:solidFill>
                  <a:schemeClr val="bg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bg2"/>
                </a:solidFill>
              </a:defRPr>
            </a:lvl1pPr>
          </a:lstStyle>
          <a:p>
            <a:pPr rtl="0"/>
            <a:fld id="{27F8DDA4-3B80-4E8A-A8F5-521F73BF9127}" type="slidenum">
              <a:rPr lang="en-US" smtClean="0"/>
              <a:t>‹#›</a:t>
            </a:fld>
            <a:endParaRPr lang="en-US"/>
          </a:p>
        </p:txBody>
      </p:sp>
      <p:cxnSp>
        <p:nvCxnSpPr>
          <p:cNvPr id="8" name="Rak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3334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obj" preserve="1">
  <p:cSld name="Stort tal 5">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chemeClr val="accent2"/>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3800723" y="5122417"/>
            <a:ext cx="7948445" cy="869232"/>
          </a:xfrm>
          <a:noFill/>
        </p:spPr>
        <p:txBody>
          <a:bodyPr rtlCol="0" anchor="t">
            <a:normAutofit/>
          </a:bodyPr>
          <a:lstStyle>
            <a:lvl1pPr algn="r">
              <a:defRPr sz="2800" b="0" spc="100" baseline="0">
                <a:solidFill>
                  <a:schemeClr val="bg2"/>
                </a:solidFill>
                <a:latin typeface="+mj-lt"/>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rtlCol="0" anchor="b">
            <a:normAutofit/>
          </a:bodyPr>
          <a:lstStyle>
            <a:lvl1pPr marL="0" indent="0">
              <a:spcBef>
                <a:spcPts val="0"/>
              </a:spcBef>
              <a:buNone/>
              <a:defRPr sz="31000" spc="-100" baseline="0">
                <a:ln w="15875">
                  <a:solidFill>
                    <a:schemeClr val="bg2"/>
                  </a:solidFill>
                </a:ln>
                <a:noFill/>
                <a:latin typeface="+mj-lt"/>
              </a:defRPr>
            </a:lvl1pPr>
            <a:lvl2pPr marL="457200" indent="0">
              <a:buNone/>
              <a:defRPr/>
            </a:lvl2pPr>
            <a:lvl3pPr marL="914400" indent="0">
              <a:buNone/>
              <a:defRPr/>
            </a:lvl3pPr>
            <a:lvl4pPr marL="1371600" indent="0">
              <a:buNone/>
              <a:defRPr/>
            </a:lvl4pPr>
            <a:lvl5pPr marL="1828800" indent="0">
              <a:buNone/>
              <a:defRPr/>
            </a:lvl5pPr>
          </a:lstStyle>
          <a:p>
            <a:pPr lvl="0" rtl="0"/>
            <a:r>
              <a:rPr lang="sv-se"/>
              <a: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10263391" y="616226"/>
            <a:ext cx="1352320" cy="412474"/>
          </a:xfrm>
          <a:noFill/>
        </p:spPr>
        <p:txBody>
          <a:bodyPr rtlCol="0" anchor="t"/>
          <a:lstStyle>
            <a:lvl1pPr algn="r">
              <a:defRPr b="0" spc="0">
                <a:solidFill>
                  <a:schemeClr val="bg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lvl1pPr>
              <a:defRPr>
                <a:solidFill>
                  <a:schemeClr val="bg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bg2"/>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13599207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 preserve="1">
  <p:cSld name="Uttalande">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rtlCol="0"/>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rtlCol="0"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rtl="0"/>
            <a:r>
              <a:rPr lang="sv-se"/>
              <a:t>Klicka för att redigera instruktionen</a:t>
            </a:r>
          </a:p>
        </p:txBody>
      </p:sp>
      <p:cxnSp>
        <p:nvCxnSpPr>
          <p:cNvPr id="9" name="Rak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rtlCol="0"/>
          <a:lstStyle>
            <a:lvl1pPr>
              <a:defRPr b="0" spc="0">
                <a:solidFill>
                  <a:schemeClr val="bg1"/>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rtlCol="0"/>
          <a:lstStyle>
            <a:lvl1pPr>
              <a:defRPr>
                <a:solidFill>
                  <a:schemeClr val="bg1"/>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rtlCol="0"/>
          <a:lstStyle>
            <a:lvl1pPr>
              <a:defRPr>
                <a:solidFill>
                  <a:schemeClr val="bg1"/>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24163832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 preserve="1">
  <p:cSld name="Instruktion 2">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rtlCol="0"/>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9666226" cy="4949687"/>
          </a:xfrm>
        </p:spPr>
        <p:txBody>
          <a:bodyPr rtlCol="0" anchor="b">
            <a:normAutofit/>
          </a:bodyPr>
          <a:lstStyle>
            <a:lvl1pPr marL="0" indent="0">
              <a:lnSpc>
                <a:spcPct val="80000"/>
              </a:lnSpc>
              <a:spcBef>
                <a:spcPts val="0"/>
              </a:spcBef>
              <a:buNone/>
              <a:defRPr sz="7200" cap="all" spc="-100" baseline="0">
                <a:solidFill>
                  <a:schemeClr val="accent2">
                    <a:lumMod val="40000"/>
                    <a:lumOff val="60000"/>
                  </a:schemeClr>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rtl="0"/>
            <a:r>
              <a:rPr lang="sv-se"/>
              <a:t>Klicka för att redigera instruktionen</a:t>
            </a:r>
          </a:p>
        </p:txBody>
      </p:sp>
      <p:cxnSp>
        <p:nvCxnSpPr>
          <p:cNvPr id="9" name="Rak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729532"/>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solidFill>
        </p:spPr>
        <p:txBody>
          <a:bodyPr rtlCol="0"/>
          <a:lstStyle>
            <a:lvl1pPr>
              <a:defRPr b="0" spc="0">
                <a:solidFill>
                  <a:schemeClr val="bg1"/>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44329"/>
            <a:ext cx="1256738" cy="365125"/>
          </a:xfrm>
          <a:solidFill>
            <a:schemeClr val="accent2"/>
          </a:solidFill>
        </p:spPr>
        <p:txBody>
          <a:bodyPr rtlCol="0"/>
          <a:lstStyle>
            <a:lvl1pPr>
              <a:defRPr>
                <a:solidFill>
                  <a:schemeClr val="bg1"/>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5" y="544329"/>
            <a:ext cx="449721" cy="365125"/>
          </a:xfrm>
          <a:solidFill>
            <a:schemeClr val="accent2"/>
          </a:solidFill>
        </p:spPr>
        <p:txBody>
          <a:bodyPr rtlCol="0"/>
          <a:lstStyle>
            <a:lvl1pPr>
              <a:defRPr>
                <a:solidFill>
                  <a:schemeClr val="bg1"/>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34727450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 preserve="1">
  <p:cSld name="Instruktion 3">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rtlCol="0"/>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rtlCol="0" anchor="t">
            <a:normAutofit/>
          </a:bodyPr>
          <a:lstStyle>
            <a:lvl1pPr marL="0" indent="0">
              <a:lnSpc>
                <a:spcPct val="80000"/>
              </a:lnSpc>
              <a:spcBef>
                <a:spcPts val="0"/>
              </a:spcBef>
              <a:buNone/>
              <a:defRPr sz="7200" cap="all" spc="-100" baseline="0">
                <a:solidFill>
                  <a:schemeClr val="accent2"/>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rtl="0"/>
            <a:r>
              <a:rPr lang="sv-se"/>
              <a:t>Klicka för att redigera instruktionen</a:t>
            </a:r>
          </a:p>
        </p:txBody>
      </p:sp>
      <p:cxnSp>
        <p:nvCxnSpPr>
          <p:cNvPr id="9" name="Rak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rtlCol="0"/>
          <a:lstStyle>
            <a:lvl1pPr>
              <a:defRPr b="0" spc="0">
                <a:solidFill>
                  <a:schemeClr val="tx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rtlCol="0"/>
          <a:lstStyle>
            <a:lvl1pPr>
              <a:defRPr>
                <a:solidFill>
                  <a:schemeClr val="tx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rtlCol="0"/>
          <a:lstStyle>
            <a:lvl1pPr>
              <a:defRPr>
                <a:solidFill>
                  <a:schemeClr val="tx2"/>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22007945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 preserve="1">
  <p:cSld name="Instruktion 4">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rtlCol="0"/>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rtlCol="0" anchor="t">
            <a:normAutofit/>
          </a:bodyPr>
          <a:lstStyle>
            <a:lvl1pPr marL="0" indent="0">
              <a:lnSpc>
                <a:spcPct val="80000"/>
              </a:lnSpc>
              <a:spcBef>
                <a:spcPts val="0"/>
              </a:spcBef>
              <a:buNone/>
              <a:defRPr sz="7200" cap="all" spc="-100" baseline="0">
                <a:solidFill>
                  <a:schemeClr val="accent3"/>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rtl="0"/>
            <a:r>
              <a:rPr lang="sv-se"/>
              <a:t>Klicka för att redigera instruktionen</a:t>
            </a:r>
          </a:p>
        </p:txBody>
      </p:sp>
      <p:cxnSp>
        <p:nvCxnSpPr>
          <p:cNvPr id="9" name="Rak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rtlCol="0"/>
          <a:lstStyle>
            <a:lvl1pPr>
              <a:defRPr b="0" spc="0">
                <a:solidFill>
                  <a:schemeClr val="tx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rtlCol="0"/>
          <a:lstStyle>
            <a:lvl1pPr>
              <a:defRPr>
                <a:solidFill>
                  <a:schemeClr val="tx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rtlCol="0"/>
          <a:lstStyle>
            <a:lvl1pPr>
              <a:defRPr>
                <a:solidFill>
                  <a:schemeClr val="tx2"/>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7148370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 preserve="1">
  <p:cSld name="Instruktion 5">
    <p:spTree>
      <p:nvGrpSpPr>
        <p:cNvPr id="1" name=""/>
        <p:cNvGrpSpPr/>
        <p:nvPr/>
      </p:nvGrpSpPr>
      <p:grpSpPr>
        <a:xfrm>
          <a:off x="0" y="0"/>
          <a:ext cx="0" cy="0"/>
          <a:chOff x="0" y="0"/>
          <a:chExt cx="0" cy="0"/>
        </a:xfrm>
      </p:grpSpPr>
      <p:sp>
        <p:nvSpPr>
          <p:cNvPr id="7" name="Rektangulär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rtlCol="0"/>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rtlCol="0" anchor="t">
            <a:normAutofit/>
          </a:bodyPr>
          <a:lstStyle>
            <a:lvl1pPr marL="0" indent="0">
              <a:lnSpc>
                <a:spcPct val="80000"/>
              </a:lnSpc>
              <a:spcBef>
                <a:spcPts val="0"/>
              </a:spcBef>
              <a:buNone/>
              <a:defRPr sz="7200" cap="all" spc="-100" baseline="0">
                <a:solidFill>
                  <a:schemeClr val="accent5"/>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rtl="0"/>
            <a:r>
              <a:rPr lang="sv-se"/>
              <a:t>Klicka för att redigera instruktionen</a:t>
            </a:r>
          </a:p>
        </p:txBody>
      </p:sp>
      <p:cxnSp>
        <p:nvCxnSpPr>
          <p:cNvPr id="9" name="Rak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accent5">
              <a:lumMod val="40000"/>
              <a:lumOff val="60000"/>
            </a:schemeClr>
          </a:solidFill>
        </p:spPr>
        <p:txBody>
          <a:bodyPr rtlCol="0"/>
          <a:lstStyle>
            <a:lvl1pPr>
              <a:defRPr b="0" spc="0">
                <a:solidFill>
                  <a:schemeClr val="tx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accent5">
              <a:lumMod val="40000"/>
              <a:lumOff val="60000"/>
            </a:schemeClr>
          </a:solidFill>
        </p:spPr>
        <p:txBody>
          <a:bodyPr rtlCol="0"/>
          <a:lstStyle>
            <a:lvl1pPr>
              <a:defRPr>
                <a:solidFill>
                  <a:schemeClr val="tx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accent5">
              <a:lumMod val="40000"/>
              <a:lumOff val="60000"/>
            </a:schemeClr>
          </a:solidFill>
        </p:spPr>
        <p:txBody>
          <a:bodyPr rtlCol="0"/>
          <a:lstStyle>
            <a:lvl1pPr>
              <a:defRPr>
                <a:solidFill>
                  <a:schemeClr val="tx2"/>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19266791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Citat">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8" name="Rektangulär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20" name="Rak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Rubrik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rtlCol="0" anchor="ctr">
            <a:normAutofit/>
          </a:bodyPr>
          <a:lstStyle>
            <a:lvl1pPr algn="r">
              <a:defRPr sz="2000">
                <a:solidFill>
                  <a:schemeClr val="accent1"/>
                </a:solidFill>
              </a:defRPr>
            </a:lvl1pPr>
          </a:lstStyle>
          <a:p>
            <a:pPr rtl="0"/>
            <a:r>
              <a:rPr lang="sv-se"/>
              <a:t>Citatförfattare</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rtlCol="0">
            <a:normAutofit/>
          </a:bodyPr>
          <a:lstStyle>
            <a:lvl1pPr marL="228600" indent="-228600">
              <a:lnSpc>
                <a:spcPct val="85000"/>
              </a:lnSpc>
              <a:spcBef>
                <a:spcPts val="0"/>
              </a:spcBef>
              <a:buNone/>
              <a:defRPr sz="5800" b="0" cap="all" spc="0" baseline="0">
                <a:solidFill>
                  <a:schemeClr val="accent5"/>
                </a:solidFill>
                <a:latin typeface="+mj-lt"/>
              </a:defRPr>
            </a:lvl1pPr>
          </a:lstStyle>
          <a:p>
            <a:pPr lvl="0" rtl="0"/>
            <a:r>
              <a:rPr lang="sv-se"/>
              <a:t>Klicka för att redigera offert</a:t>
            </a:r>
          </a:p>
        </p:txBody>
      </p:sp>
      <p:sp>
        <p:nvSpPr>
          <p:cNvPr id="10" name="Platshållare för sidfot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rtlCol="0"/>
          <a:lstStyle>
            <a:lvl1pPr>
              <a:defRPr b="0">
                <a:solidFill>
                  <a:schemeClr val="accent5"/>
                </a:solidFill>
                <a:latin typeface="+mn-lt"/>
              </a:defRPr>
            </a:lvl1pPr>
          </a:lstStyle>
          <a:p>
            <a:pPr rtl="0"/>
            <a:r>
              <a:rPr lang="sv-se"/>
              <a:t>Exempel på sidfotstext</a:t>
            </a:r>
          </a:p>
        </p:txBody>
      </p:sp>
      <p:sp>
        <p:nvSpPr>
          <p:cNvPr id="9" name="Platshållare för datum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rtlCol="0"/>
          <a:lstStyle>
            <a:lvl1pPr>
              <a:defRPr b="0">
                <a:solidFill>
                  <a:schemeClr val="accent5"/>
                </a:solidFill>
                <a:latin typeface="+mn-lt"/>
              </a:defRPr>
            </a:lvl1pPr>
          </a:lstStyle>
          <a:p>
            <a:pPr rtl="0"/>
            <a:r>
              <a:rPr lang="en-US"/>
              <a:t>8/11/2025</a:t>
            </a:r>
          </a:p>
        </p:txBody>
      </p:sp>
      <p:sp>
        <p:nvSpPr>
          <p:cNvPr id="11" name="Platshållare för bildnumm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rtlCol="0"/>
          <a:lstStyle>
            <a:lvl1pPr>
              <a:defRPr b="0">
                <a:solidFill>
                  <a:schemeClr val="accent5"/>
                </a:solidFill>
                <a:latin typeface="+mn-lt"/>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20315314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Citat 2">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cxnSp>
        <p:nvCxnSpPr>
          <p:cNvPr id="13" name="Rak 12">
            <a:extLst>
              <a:ext uri="{FF2B5EF4-FFF2-40B4-BE49-F238E27FC236}">
                <a16:creationId xmlns:a16="http://schemas.microsoft.com/office/drawing/2014/main" id="{B4DD8063-0B64-5552-D964-11CA84F7ABD9}"/>
              </a:ext>
              <a:ext uri="{C183D7F6-B498-43B3-948B-1728B52AA6E4}">
                <adec:decorative xmlns:adec="http://schemas.microsoft.com/office/drawing/2017/decorative" val="1"/>
              </a:ext>
            </a:extLst>
          </p:cNvPr>
          <p:cNvCxnSpPr>
            <a:cxnSpLocks/>
          </p:cNvCxnSpPr>
          <p:nvPr/>
        </p:nvCxnSpPr>
        <p:spPr>
          <a:xfrm>
            <a:off x="11082528" y="725556"/>
            <a:ext cx="0" cy="4135136"/>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4443564" y="5167222"/>
            <a:ext cx="6789870" cy="679510"/>
          </a:xfrm>
          <a:solidFill>
            <a:schemeClr val="bg2"/>
          </a:solidFill>
        </p:spPr>
        <p:txBody>
          <a:bodyPr tIns="91440" bIns="91440" rtlCol="0" anchor="ctr">
            <a:normAutofit/>
          </a:bodyPr>
          <a:lstStyle>
            <a:lvl1pPr algn="r">
              <a:defRPr sz="2000" b="1" cap="none" baseline="0">
                <a:solidFill>
                  <a:schemeClr val="accent5"/>
                </a:solidFill>
                <a:latin typeface="+mn-lt"/>
              </a:defRPr>
            </a:lvl1pPr>
          </a:lstStyle>
          <a:p>
            <a:pPr rtl="0"/>
            <a:r>
              <a:rPr lang="sv-se"/>
              <a:t>Citatförfattare</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653281" cy="4075044"/>
          </a:xfrm>
        </p:spPr>
        <p:txBody>
          <a:bodyPr rtlCol="0">
            <a:normAutofit/>
          </a:bodyPr>
          <a:lstStyle>
            <a:lvl1pPr marL="228600" indent="-228600">
              <a:lnSpc>
                <a:spcPct val="85000"/>
              </a:lnSpc>
              <a:spcBef>
                <a:spcPts val="0"/>
              </a:spcBef>
              <a:buNone/>
              <a:defRPr sz="5400" b="0" cap="all" spc="0" baseline="0">
                <a:solidFill>
                  <a:schemeClr val="accent2"/>
                </a:solidFill>
                <a:latin typeface="+mj-lt"/>
              </a:defRPr>
            </a:lvl1pPr>
          </a:lstStyle>
          <a:p>
            <a:pPr lvl="0" rtl="0"/>
            <a:r>
              <a:rPr lang="sv-se"/>
              <a:t>Klicka för att redigera offert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3503" y="6029868"/>
            <a:ext cx="1911096" cy="367060"/>
          </a:xfrm>
          <a:noFill/>
        </p:spPr>
        <p:txBody>
          <a:bodyPr rtlCol="0" anchor="ctr"/>
          <a:lstStyle>
            <a:lvl1pPr algn="l">
              <a:defRPr b="0" spc="0">
                <a:solidFill>
                  <a:schemeClr val="accent5"/>
                </a:solidFill>
                <a:latin typeface="+mn-lt"/>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801193" y="6029868"/>
            <a:ext cx="1439323" cy="365125"/>
          </a:xfrm>
          <a:noFill/>
        </p:spPr>
        <p:txBody>
          <a:bodyPr rtlCol="0"/>
          <a:lstStyle>
            <a:lvl1pPr algn="r">
              <a:defRPr b="0">
                <a:solidFill>
                  <a:schemeClr val="accent5"/>
                </a:solidFill>
                <a:latin typeface="+mn-lt"/>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3434" y="6029868"/>
            <a:ext cx="429372" cy="365125"/>
          </a:xfrm>
          <a:noFill/>
        </p:spPr>
        <p:txBody>
          <a:bodyPr rtlCol="0"/>
          <a:lstStyle>
            <a:lvl1pPr>
              <a:defRPr b="0">
                <a:solidFill>
                  <a:schemeClr val="accent5"/>
                </a:solidFill>
                <a:latin typeface="+mn-lt"/>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3414475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itat 3">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8" name="Rektangulär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3439120" y="1202645"/>
            <a:ext cx="5301113" cy="445270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9" name="Rak 8">
            <a:extLst>
              <a:ext uri="{FF2B5EF4-FFF2-40B4-BE49-F238E27FC236}">
                <a16:creationId xmlns:a16="http://schemas.microsoft.com/office/drawing/2014/main" id="{5EDCDC8B-43A9-5AA8-8ACB-3F984DC1BEBF}"/>
              </a:ext>
              <a:ext uri="{C183D7F6-B498-43B3-948B-1728B52AA6E4}">
                <adec:decorative xmlns:adec="http://schemas.microsoft.com/office/drawing/2017/decorative" val="1"/>
              </a:ext>
            </a:extLst>
          </p:cNvPr>
          <p:cNvCxnSpPr>
            <a:cxnSpLocks/>
          </p:cNvCxnSpPr>
          <p:nvPr/>
        </p:nvCxnSpPr>
        <p:spPr>
          <a:xfrm flipV="1">
            <a:off x="6096000" y="540251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Rak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6096000" y="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3963474" y="4659653"/>
            <a:ext cx="4252404" cy="520187"/>
          </a:xfrm>
          <a:noFill/>
        </p:spPr>
        <p:txBody>
          <a:bodyPr rtlCol="0" anchor="ctr">
            <a:normAutofit/>
          </a:bodyPr>
          <a:lstStyle>
            <a:lvl1pPr algn="ctr">
              <a:defRPr sz="1600">
                <a:solidFill>
                  <a:schemeClr val="accent2"/>
                </a:solidFill>
              </a:defRPr>
            </a:lvl1pPr>
          </a:lstStyle>
          <a:p>
            <a:pPr rtl="0"/>
            <a:r>
              <a:rPr lang="sv-se"/>
              <a:t>Citatförfattare</a:t>
            </a:r>
          </a:p>
        </p:txBody>
      </p:sp>
      <p:sp>
        <p:nvSpPr>
          <p:cNvPr id="14" name="Platshållare för sidfot 13">
            <a:extLst>
              <a:ext uri="{FF2B5EF4-FFF2-40B4-BE49-F238E27FC236}">
                <a16:creationId xmlns:a16="http://schemas.microsoft.com/office/drawing/2014/main" id="{B22420FA-FDBE-1BD5-73B2-9577BE200CF2}"/>
              </a:ext>
            </a:extLst>
          </p:cNvPr>
          <p:cNvSpPr>
            <a:spLocks noGrp="1"/>
          </p:cNvSpPr>
          <p:nvPr>
            <p:ph type="ftr" sz="quarter" idx="11"/>
          </p:nvPr>
        </p:nvSpPr>
        <p:spPr>
          <a:noFill/>
        </p:spPr>
        <p:txBody>
          <a:bodyPr rtlCol="0"/>
          <a:lstStyle>
            <a:lvl1pPr>
              <a:defRPr b="0">
                <a:solidFill>
                  <a:schemeClr val="accent5"/>
                </a:solidFill>
              </a:defRPr>
            </a:lvl1pPr>
          </a:lstStyle>
          <a:p>
            <a:pPr rtl="0"/>
            <a:r>
              <a:rPr lang="sv-se"/>
              <a:t>Exempel på sidfotstext</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2312230" y="1793287"/>
            <a:ext cx="7554892" cy="2494627"/>
          </a:xfrm>
        </p:spPr>
        <p:txBody>
          <a:bodyPr rtlCol="0" anchor="ctr">
            <a:normAutofit/>
          </a:bodyPr>
          <a:lstStyle>
            <a:lvl1pPr marL="0" indent="0" algn="ctr">
              <a:lnSpc>
                <a:spcPct val="85000"/>
              </a:lnSpc>
              <a:buNone/>
              <a:defRPr sz="4800" b="0" cap="none" spc="0" baseline="0">
                <a:solidFill>
                  <a:schemeClr val="accent5"/>
                </a:solidFill>
                <a:latin typeface="+mn-lt"/>
              </a:defRPr>
            </a:lvl1pPr>
          </a:lstStyle>
          <a:p>
            <a:pPr lvl="0" rtl="0"/>
            <a:r>
              <a:rPr lang="sv-se"/>
              <a:t>Klicka för att redigera offert</a:t>
            </a:r>
          </a:p>
        </p:txBody>
      </p:sp>
      <p:sp>
        <p:nvSpPr>
          <p:cNvPr id="13" name="Platshållare för datum 12">
            <a:extLst>
              <a:ext uri="{FF2B5EF4-FFF2-40B4-BE49-F238E27FC236}">
                <a16:creationId xmlns:a16="http://schemas.microsoft.com/office/drawing/2014/main" id="{44359CE5-9894-7A66-486B-F830CCE17772}"/>
              </a:ext>
            </a:extLst>
          </p:cNvPr>
          <p:cNvSpPr>
            <a:spLocks noGrp="1"/>
          </p:cNvSpPr>
          <p:nvPr>
            <p:ph type="dt" sz="half" idx="10"/>
          </p:nvPr>
        </p:nvSpPr>
        <p:spPr>
          <a:noFill/>
        </p:spPr>
        <p:txBody>
          <a:bodyPr rtlCol="0"/>
          <a:lstStyle>
            <a:lvl1pPr>
              <a:defRPr>
                <a:solidFill>
                  <a:schemeClr val="accent5"/>
                </a:solidFill>
              </a:defRPr>
            </a:lvl1pPr>
          </a:lstStyle>
          <a:p>
            <a:pPr rtl="0"/>
            <a:r>
              <a:rPr lang="en-US"/>
              <a:t>8/11/2025</a:t>
            </a:r>
          </a:p>
        </p:txBody>
      </p:sp>
      <p:sp>
        <p:nvSpPr>
          <p:cNvPr id="15" name="Platshållare för bildnummer 14">
            <a:extLst>
              <a:ext uri="{FF2B5EF4-FFF2-40B4-BE49-F238E27FC236}">
                <a16:creationId xmlns:a16="http://schemas.microsoft.com/office/drawing/2014/main" id="{4A2B012E-FACE-13C2-4909-F2AE04FD18CB}"/>
              </a:ext>
            </a:extLst>
          </p:cNvPr>
          <p:cNvSpPr>
            <a:spLocks noGrp="1"/>
          </p:cNvSpPr>
          <p:nvPr>
            <p:ph type="sldNum" sz="quarter" idx="12"/>
          </p:nvPr>
        </p:nvSpPr>
        <p:spPr>
          <a:noFill/>
        </p:spPr>
        <p:txBody>
          <a:bodyPr rtlCol="0"/>
          <a:lstStyle>
            <a:lvl1pPr>
              <a:defRPr>
                <a:solidFill>
                  <a:schemeClr val="accent5"/>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19490596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itat 4">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pic>
        <p:nvPicPr>
          <p:cNvPr id="8" name="Bild 7">
            <a:extLst>
              <a:ext uri="{FF2B5EF4-FFF2-40B4-BE49-F238E27FC236}">
                <a16:creationId xmlns:a16="http://schemas.microsoft.com/office/drawing/2014/main" id="{E2FBFD51-0E30-9113-3F4A-D0B88575143F}"/>
              </a:ext>
              <a:ext uri="{C183D7F6-B498-43B3-948B-1728B52AA6E4}">
                <adec:decorative xmlns:adec="http://schemas.microsoft.com/office/drawing/2017/decorative" val="1"/>
              </a:ext>
            </a:extLst>
          </p:cNvPr>
          <p:cNvPicPr>
            <a:picLocks noChangeAspect="1"/>
          </p:cNvPicPr>
          <p:nvPr/>
        </p:nvPicPr>
        <p:blipFill>
          <a:blip r:embed="rId2" cstate="email">
            <a:alphaModFix amt="28000"/>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606447" y="5204117"/>
            <a:ext cx="11019882" cy="715858"/>
          </a:xfrm>
          <a:noFill/>
        </p:spPr>
        <p:txBody>
          <a:bodyPr tIns="91440" bIns="91440" rtlCol="0" anchor="ctr">
            <a:normAutofit/>
          </a:bodyPr>
          <a:lstStyle>
            <a:lvl1pPr algn="r">
              <a:defRPr sz="1800">
                <a:solidFill>
                  <a:schemeClr val="accent2"/>
                </a:solidFill>
              </a:defRPr>
            </a:lvl1pPr>
          </a:lstStyle>
          <a:p>
            <a:pPr rtl="0"/>
            <a:r>
              <a:rPr lang="sv-se"/>
              <a:t>Citatförfattare</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539646"/>
            <a:ext cx="8406832" cy="3709557"/>
          </a:xfrm>
        </p:spPr>
        <p:txBody>
          <a:bodyPr rtlCol="0">
            <a:normAutofit/>
          </a:bodyPr>
          <a:lstStyle>
            <a:lvl1pPr marL="228600" indent="-228600">
              <a:lnSpc>
                <a:spcPct val="100000"/>
              </a:lnSpc>
              <a:spcBef>
                <a:spcPts val="0"/>
              </a:spcBef>
              <a:buNone/>
              <a:defRPr sz="5400" b="0" cap="none" spc="0" baseline="0">
                <a:solidFill>
                  <a:schemeClr val="bg2"/>
                </a:solidFill>
              </a:defRPr>
            </a:lvl1pPr>
          </a:lstStyle>
          <a:p>
            <a:pPr lvl="0" rtl="0"/>
            <a:r>
              <a:rPr lang="sv-se"/>
              <a:t>Klicka för att redigera offert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3" y="6028848"/>
            <a:ext cx="1828970" cy="366144"/>
          </a:xfrm>
          <a:noFill/>
        </p:spPr>
        <p:txBody>
          <a:bodyPr rtlCol="0"/>
          <a:lstStyle>
            <a:lvl1pPr algn="l">
              <a:defRPr b="0" spc="0">
                <a:solidFill>
                  <a:schemeClr val="bg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rtlCol="0"/>
          <a:lstStyle>
            <a:lvl1pPr>
              <a:defRPr>
                <a:solidFill>
                  <a:schemeClr val="bg2"/>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bg2"/>
                </a:solidFill>
              </a:defRPr>
            </a:lvl1pPr>
          </a:lstStyle>
          <a:p>
            <a:pPr rtl="0"/>
            <a:fld id="{27F8DDA4-3B80-4E8A-A8F5-521F73BF9127}" type="slidenum">
              <a:rPr lang="en-US" smtClean="0"/>
              <a:t>‹#›</a:t>
            </a:fld>
            <a:endParaRPr lang="en-US"/>
          </a:p>
        </p:txBody>
      </p:sp>
      <p:cxnSp>
        <p:nvCxnSpPr>
          <p:cNvPr id="7" name="Rak 6">
            <a:extLst>
              <a:ext uri="{FF2B5EF4-FFF2-40B4-BE49-F238E27FC236}">
                <a16:creationId xmlns:a16="http://schemas.microsoft.com/office/drawing/2014/main" id="{390E99C4-92E7-3B92-2013-C034357E2D72}"/>
              </a:ext>
              <a:ext uri="{C183D7F6-B498-43B3-948B-1728B52AA6E4}">
                <adec:decorative xmlns:adec="http://schemas.microsoft.com/office/drawing/2017/decorative" val="1"/>
              </a:ext>
            </a:extLst>
          </p:cNvPr>
          <p:cNvCxnSpPr>
            <a:cxnSpLocks/>
          </p:cNvCxnSpPr>
          <p:nvPr/>
        </p:nvCxnSpPr>
        <p:spPr>
          <a:xfrm>
            <a:off x="685800" y="4804478"/>
            <a:ext cx="1082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08838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Citat 5">
    <p:spTree>
      <p:nvGrpSpPr>
        <p:cNvPr id="1" name=""/>
        <p:cNvGrpSpPr/>
        <p:nvPr/>
      </p:nvGrpSpPr>
      <p:grpSpPr>
        <a:xfrm>
          <a:off x="0" y="0"/>
          <a:ext cx="0" cy="0"/>
          <a:chOff x="0" y="0"/>
          <a:chExt cx="0" cy="0"/>
        </a:xfrm>
      </p:grpSpPr>
      <p:sp>
        <p:nvSpPr>
          <p:cNvPr id="16" name="Rektangulär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rgbClr val="FF8A4F"/>
              </a:solidFill>
            </a:endParaRPr>
          </a:p>
        </p:txBody>
      </p:sp>
      <p:sp>
        <p:nvSpPr>
          <p:cNvPr id="11" name="Rektangulär 10">
            <a:extLst>
              <a:ext uri="{FF2B5EF4-FFF2-40B4-BE49-F238E27FC236}">
                <a16:creationId xmlns:a16="http://schemas.microsoft.com/office/drawing/2014/main" id="{C278D15F-775B-01A1-AD5A-860DC9A2EA8C}"/>
              </a:ext>
              <a:ext uri="{C183D7F6-B498-43B3-948B-1728B52AA6E4}">
                <adec:decorative xmlns:adec="http://schemas.microsoft.com/office/drawing/2017/decorative" val="1"/>
              </a:ext>
            </a:extLst>
          </p:cNvPr>
          <p:cNvSpPr/>
          <p:nvPr/>
        </p:nvSpPr>
        <p:spPr>
          <a:xfrm>
            <a:off x="0" y="1"/>
            <a:ext cx="9448801" cy="480059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0" name="Rak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11081989" y="698720"/>
            <a:ext cx="0" cy="4101880"/>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21917DD-3691-27F7-68C8-EACE32AEAF6A}"/>
              </a:ext>
            </a:extLst>
          </p:cNvPr>
          <p:cNvSpPr>
            <a:spLocks noGrp="1"/>
          </p:cNvSpPr>
          <p:nvPr>
            <p:ph type="title" hasCustomPrompt="1"/>
          </p:nvPr>
        </p:nvSpPr>
        <p:spPr>
          <a:xfrm>
            <a:off x="984864" y="5257800"/>
            <a:ext cx="10255196" cy="748275"/>
          </a:xfrm>
          <a:noFill/>
        </p:spPr>
        <p:txBody>
          <a:bodyPr rtlCol="0" anchor="ctr">
            <a:normAutofit/>
          </a:bodyPr>
          <a:lstStyle>
            <a:lvl1pPr algn="r">
              <a:defRPr sz="1800">
                <a:solidFill>
                  <a:schemeClr val="accent2"/>
                </a:solidFill>
              </a:defRPr>
            </a:lvl1pPr>
          </a:lstStyle>
          <a:p>
            <a:pPr rtl="0"/>
            <a:r>
              <a:rPr lang="sv-se"/>
              <a:t>Citatförfattare</a:t>
            </a:r>
          </a:p>
        </p:txBody>
      </p:sp>
      <p:sp>
        <p:nvSpPr>
          <p:cNvPr id="8" name="Platshållare för innehåll 7">
            <a:extLst>
              <a:ext uri="{FF2B5EF4-FFF2-40B4-BE49-F238E27FC236}">
                <a16:creationId xmlns:a16="http://schemas.microsoft.com/office/drawing/2014/main" id="{64AEC05F-4937-10A8-1A19-6FA315BE7ADF}"/>
              </a:ext>
            </a:extLst>
          </p:cNvPr>
          <p:cNvSpPr>
            <a:spLocks noGrp="1"/>
          </p:cNvSpPr>
          <p:nvPr>
            <p:ph sz="quarter" idx="13" hasCustomPrompt="1"/>
          </p:nvPr>
        </p:nvSpPr>
        <p:spPr>
          <a:xfrm>
            <a:off x="887413" y="1033272"/>
            <a:ext cx="9247187" cy="3257550"/>
          </a:xfrm>
        </p:spPr>
        <p:txBody>
          <a:bodyPr rtlCol="0">
            <a:normAutofit/>
          </a:bodyPr>
          <a:lstStyle>
            <a:lvl1pPr marL="228600" indent="-228600">
              <a:lnSpc>
                <a:spcPct val="85000"/>
              </a:lnSpc>
              <a:buNone/>
              <a:defRPr sz="5400">
                <a:solidFill>
                  <a:schemeClr val="accent5"/>
                </a:solidFill>
              </a:defRPr>
            </a:lvl1pPr>
          </a:lstStyle>
          <a:p>
            <a:pPr lvl="0" rtl="0"/>
            <a:r>
              <a:rPr lang="sv-se"/>
              <a:t>Klicka för att redigera offert</a:t>
            </a:r>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rtlCol="0"/>
          <a:lstStyle>
            <a:lvl1pPr algn="l">
              <a:defRPr b="0" spc="0">
                <a:solidFill>
                  <a:schemeClr val="accent5"/>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82686" cy="365125"/>
          </a:xfrm>
          <a:noFill/>
        </p:spPr>
        <p:txBody>
          <a:bodyPr rtlCol="0"/>
          <a:lstStyle>
            <a:lvl1pPr algn="r">
              <a:defRPr>
                <a:solidFill>
                  <a:schemeClr val="accent5"/>
                </a:solidFil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lvl1pPr>
              <a:defRPr>
                <a:solidFill>
                  <a:schemeClr val="accent5"/>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1917284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rtlCol="0"/>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innehåll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68326746-DF44-9DEF-8471-A5E1F6CCC502}"/>
              </a:ext>
            </a:extLst>
          </p:cNvPr>
          <p:cNvSpPr>
            <a:spLocks noGrp="1"/>
          </p:cNvSpPr>
          <p:nvPr>
            <p:ph type="ftr" sz="quarter" idx="11"/>
          </p:nvPr>
        </p:nvSpPr>
        <p:spPr/>
        <p:txBody>
          <a:bodyPr rtlCol="0"/>
          <a:lstStyle/>
          <a:p>
            <a:pPr rtl="0"/>
            <a:r>
              <a:rPr lang="sv-se"/>
              <a:t>Exempel på sidfotstext</a:t>
            </a:r>
          </a:p>
        </p:txBody>
      </p:sp>
      <p:sp>
        <p:nvSpPr>
          <p:cNvPr id="5" name="Platshållare för datum 4">
            <a:extLst>
              <a:ext uri="{FF2B5EF4-FFF2-40B4-BE49-F238E27FC236}">
                <a16:creationId xmlns:a16="http://schemas.microsoft.com/office/drawing/2014/main" id="{15850B58-64D5-F359-1AC8-3D57AA87BFBD}"/>
              </a:ext>
            </a:extLst>
          </p:cNvPr>
          <p:cNvSpPr>
            <a:spLocks noGrp="1"/>
          </p:cNvSpPr>
          <p:nvPr>
            <p:ph type="dt" sz="half" idx="10"/>
          </p:nvPr>
        </p:nvSpPr>
        <p:spPr/>
        <p:txBody>
          <a:bodyPr rtlCol="0"/>
          <a:lstStyle/>
          <a:p>
            <a:pPr rtl="0"/>
            <a:r>
              <a:rPr lang="en-US"/>
              <a:t>8/11/2025</a:t>
            </a:r>
          </a:p>
        </p:txBody>
      </p:sp>
      <p:sp>
        <p:nvSpPr>
          <p:cNvPr id="7" name="Platshållare för bildnumm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9811730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rtlCol="0"/>
          <a:lstStyle/>
          <a:p>
            <a:pPr rtl="0"/>
            <a:r>
              <a:rPr lang="sv-se"/>
              <a:t>Klicka här för att ändra format</a:t>
            </a:r>
            <a:endParaRPr lang="en-US" dirty="0"/>
          </a:p>
        </p:txBody>
      </p:sp>
      <p:sp>
        <p:nvSpPr>
          <p:cNvPr id="3" name="Platshållare för text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rtlCol="0"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Redigera format för bakgrundstext</a:t>
            </a:r>
          </a:p>
        </p:txBody>
      </p:sp>
      <p:sp>
        <p:nvSpPr>
          <p:cNvPr id="4" name="Platshållare för innehåll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text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rtlCol="0"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Redigera format för bakgrundstext</a:t>
            </a:r>
          </a:p>
        </p:txBody>
      </p:sp>
      <p:sp>
        <p:nvSpPr>
          <p:cNvPr id="6" name="Platshållare för innehåll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8" name="Platshållare för sidfot 7">
            <a:extLst>
              <a:ext uri="{FF2B5EF4-FFF2-40B4-BE49-F238E27FC236}">
                <a16:creationId xmlns:a16="http://schemas.microsoft.com/office/drawing/2014/main" id="{3061BE2D-E1A3-1A5C-AE37-9DC52A9717B7}"/>
              </a:ext>
            </a:extLst>
          </p:cNvPr>
          <p:cNvSpPr>
            <a:spLocks noGrp="1"/>
          </p:cNvSpPr>
          <p:nvPr>
            <p:ph type="ftr" sz="quarter" idx="11"/>
          </p:nvPr>
        </p:nvSpPr>
        <p:spPr/>
        <p:txBody>
          <a:bodyPr rtlCol="0"/>
          <a:lstStyle/>
          <a:p>
            <a:pPr rtl="0"/>
            <a:r>
              <a:rPr lang="sv-se"/>
              <a:t>Exempel på sidfotstext</a:t>
            </a:r>
          </a:p>
        </p:txBody>
      </p:sp>
      <p:sp>
        <p:nvSpPr>
          <p:cNvPr id="7" name="Platshållare för datum 6">
            <a:extLst>
              <a:ext uri="{FF2B5EF4-FFF2-40B4-BE49-F238E27FC236}">
                <a16:creationId xmlns:a16="http://schemas.microsoft.com/office/drawing/2014/main" id="{71D5902D-DF04-F2A8-C2F8-EBDD2A897D21}"/>
              </a:ext>
            </a:extLst>
          </p:cNvPr>
          <p:cNvSpPr>
            <a:spLocks noGrp="1"/>
          </p:cNvSpPr>
          <p:nvPr>
            <p:ph type="dt" sz="half" idx="10"/>
          </p:nvPr>
        </p:nvSpPr>
        <p:spPr/>
        <p:txBody>
          <a:bodyPr rtlCol="0"/>
          <a:lstStyle/>
          <a:p>
            <a:pPr rtl="0"/>
            <a:r>
              <a:rPr lang="en-US"/>
              <a:t>8/11/2025</a:t>
            </a:r>
          </a:p>
        </p:txBody>
      </p:sp>
      <p:sp>
        <p:nvSpPr>
          <p:cNvPr id="9" name="Platshållare för bildnumm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8774052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rtlCol="0"/>
          <a:lstStyle/>
          <a:p>
            <a:pPr rtl="0"/>
            <a:r>
              <a:rPr lang="sv-se"/>
              <a:t>Klicka här för att ändra format</a:t>
            </a:r>
            <a:endParaRPr lang="en-US" dirty="0"/>
          </a:p>
        </p:txBody>
      </p:sp>
      <p:sp>
        <p:nvSpPr>
          <p:cNvPr id="4" name="Platshållare för sidfot 3">
            <a:extLst>
              <a:ext uri="{FF2B5EF4-FFF2-40B4-BE49-F238E27FC236}">
                <a16:creationId xmlns:a16="http://schemas.microsoft.com/office/drawing/2014/main" id="{D07D307A-FF1F-38A3-7DE5-F11DC31CA5B8}"/>
              </a:ext>
            </a:extLst>
          </p:cNvPr>
          <p:cNvSpPr>
            <a:spLocks noGrp="1"/>
          </p:cNvSpPr>
          <p:nvPr>
            <p:ph type="ftr" sz="quarter" idx="11"/>
          </p:nvPr>
        </p:nvSpPr>
        <p:spPr/>
        <p:txBody>
          <a:bodyPr rtlCol="0"/>
          <a:lstStyle/>
          <a:p>
            <a:pPr rtl="0"/>
            <a:r>
              <a:rPr lang="sv-se"/>
              <a:t>Exempel på sidfotstext</a:t>
            </a:r>
          </a:p>
        </p:txBody>
      </p:sp>
      <p:sp>
        <p:nvSpPr>
          <p:cNvPr id="3" name="Platshållare för datum 2">
            <a:extLst>
              <a:ext uri="{FF2B5EF4-FFF2-40B4-BE49-F238E27FC236}">
                <a16:creationId xmlns:a16="http://schemas.microsoft.com/office/drawing/2014/main" id="{1E4C539B-20CB-8D83-0ECC-5F682BD06D6F}"/>
              </a:ext>
            </a:extLst>
          </p:cNvPr>
          <p:cNvSpPr>
            <a:spLocks noGrp="1"/>
          </p:cNvSpPr>
          <p:nvPr>
            <p:ph type="dt" sz="half" idx="10"/>
          </p:nvPr>
        </p:nvSpPr>
        <p:spPr/>
        <p:txBody>
          <a:bodyPr rtlCol="0"/>
          <a:lstStyle/>
          <a:p>
            <a:pPr rtl="0"/>
            <a:r>
              <a:rPr lang="en-US"/>
              <a:t>8/11/2025</a:t>
            </a:r>
          </a:p>
        </p:txBody>
      </p:sp>
      <p:sp>
        <p:nvSpPr>
          <p:cNvPr id="5" name="Platshållare för bildnumm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4829393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A2FA0B77-3CB1-4071-30F6-B0766D75C10A}"/>
              </a:ext>
            </a:extLst>
          </p:cNvPr>
          <p:cNvSpPr>
            <a:spLocks noGrp="1"/>
          </p:cNvSpPr>
          <p:nvPr>
            <p:ph type="ftr" sz="quarter" idx="11"/>
          </p:nvPr>
        </p:nvSpPr>
        <p:spPr/>
        <p:txBody>
          <a:bodyPr rtlCol="0"/>
          <a:lstStyle/>
          <a:p>
            <a:pPr rtl="0"/>
            <a:r>
              <a:rPr lang="sv-se"/>
              <a:t>Exempel på sidfotstext</a:t>
            </a:r>
          </a:p>
        </p:txBody>
      </p:sp>
      <p:sp>
        <p:nvSpPr>
          <p:cNvPr id="2" name="Platshållare för datum 1">
            <a:extLst>
              <a:ext uri="{FF2B5EF4-FFF2-40B4-BE49-F238E27FC236}">
                <a16:creationId xmlns:a16="http://schemas.microsoft.com/office/drawing/2014/main" id="{4B4A81A7-FC7B-1689-D59F-4173A1763CB9}"/>
              </a:ext>
            </a:extLst>
          </p:cNvPr>
          <p:cNvSpPr>
            <a:spLocks noGrp="1"/>
          </p:cNvSpPr>
          <p:nvPr>
            <p:ph type="dt" sz="half" idx="10"/>
          </p:nvPr>
        </p:nvSpPr>
        <p:spPr/>
        <p:txBody>
          <a:bodyPr rtlCol="0"/>
          <a:lstStyle/>
          <a:p>
            <a:pPr rtl="0"/>
            <a:r>
              <a:rPr lang="en-US"/>
              <a:t>8/11/2025</a:t>
            </a:r>
          </a:p>
        </p:txBody>
      </p:sp>
      <p:sp>
        <p:nvSpPr>
          <p:cNvPr id="4" name="Platshållare för bildnumm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1838159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6C3A53-0764-6B81-0CF9-98A31577BE9D}"/>
              </a:ext>
            </a:extLst>
          </p:cNvPr>
          <p:cNvSpPr>
            <a:spLocks noGrp="1"/>
          </p:cNvSpPr>
          <p:nvPr>
            <p:ph type="title"/>
          </p:nvPr>
        </p:nvSpPr>
        <p:spPr>
          <a:xfrm>
            <a:off x="605431" y="932688"/>
            <a:ext cx="4195169" cy="1124712"/>
          </a:xfrm>
          <a:noFill/>
        </p:spPr>
        <p:txBody>
          <a:bodyPr rtlCol="0" anchor="t">
            <a:normAutofit/>
          </a:bodyPr>
          <a:lstStyle>
            <a:lvl1pPr>
              <a:defRPr sz="2800"/>
            </a:lvl1pPr>
          </a:lstStyle>
          <a:p>
            <a:pPr rtl="0"/>
            <a:r>
              <a:rPr lang="sv-se"/>
              <a:t>Klicka här för att ändra format</a:t>
            </a:r>
            <a:endParaRPr lang="en-US" dirty="0"/>
          </a:p>
        </p:txBody>
      </p:sp>
      <p:sp>
        <p:nvSpPr>
          <p:cNvPr id="4" name="Platshållare för text 3">
            <a:extLst>
              <a:ext uri="{FF2B5EF4-FFF2-40B4-BE49-F238E27FC236}">
                <a16:creationId xmlns:a16="http://schemas.microsoft.com/office/drawing/2014/main" id="{11FE505A-8E22-72EF-7229-3828AF9454D5}"/>
              </a:ext>
            </a:extLst>
          </p:cNvPr>
          <p:cNvSpPr>
            <a:spLocks noGrp="1"/>
          </p:cNvSpPr>
          <p:nvPr>
            <p:ph type="body" sz="half" idx="2"/>
          </p:nvPr>
        </p:nvSpPr>
        <p:spPr>
          <a:xfrm>
            <a:off x="605431" y="2057400"/>
            <a:ext cx="4195169"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Redigera format för bakgrundstext</a:t>
            </a:r>
          </a:p>
        </p:txBody>
      </p:sp>
      <p:sp>
        <p:nvSpPr>
          <p:cNvPr id="3" name="Platshållare för innehåll 2">
            <a:extLst>
              <a:ext uri="{FF2B5EF4-FFF2-40B4-BE49-F238E27FC236}">
                <a16:creationId xmlns:a16="http://schemas.microsoft.com/office/drawing/2014/main" id="{70A4E78B-DAF0-5E30-C9F0-EA1D81066DBC}"/>
              </a:ext>
            </a:extLst>
          </p:cNvPr>
          <p:cNvSpPr>
            <a:spLocks noGrp="1"/>
          </p:cNvSpPr>
          <p:nvPr>
            <p:ph idx="1"/>
          </p:nvPr>
        </p:nvSpPr>
        <p:spPr>
          <a:xfrm>
            <a:off x="5486400" y="903515"/>
            <a:ext cx="6019800" cy="49575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85FB557B-A6AB-0141-61F5-2C6D1D26D589}"/>
              </a:ext>
            </a:extLst>
          </p:cNvPr>
          <p:cNvSpPr>
            <a:spLocks noGrp="1"/>
          </p:cNvSpPr>
          <p:nvPr>
            <p:ph type="ftr" sz="quarter" idx="11"/>
          </p:nvPr>
        </p:nvSpPr>
        <p:spPr/>
        <p:txBody>
          <a:bodyPr rtlCol="0"/>
          <a:lstStyle/>
          <a:p>
            <a:pPr rtl="0"/>
            <a:r>
              <a:rPr lang="sv-se"/>
              <a:t>Exempel på sidfotstext</a:t>
            </a:r>
          </a:p>
        </p:txBody>
      </p:sp>
      <p:sp>
        <p:nvSpPr>
          <p:cNvPr id="5" name="Platshållare för datum 4">
            <a:extLst>
              <a:ext uri="{FF2B5EF4-FFF2-40B4-BE49-F238E27FC236}">
                <a16:creationId xmlns:a16="http://schemas.microsoft.com/office/drawing/2014/main" id="{A4346670-62CE-41B6-24CD-DB7BF2AECDF4}"/>
              </a:ext>
            </a:extLst>
          </p:cNvPr>
          <p:cNvSpPr>
            <a:spLocks noGrp="1"/>
          </p:cNvSpPr>
          <p:nvPr>
            <p:ph type="dt" sz="half" idx="10"/>
          </p:nvPr>
        </p:nvSpPr>
        <p:spPr/>
        <p:txBody>
          <a:bodyPr rtlCol="0"/>
          <a:lstStyle/>
          <a:p>
            <a:pPr rtl="0"/>
            <a:r>
              <a:rPr lang="en-US"/>
              <a:t>8/11/2025</a:t>
            </a:r>
          </a:p>
        </p:txBody>
      </p:sp>
      <p:sp>
        <p:nvSpPr>
          <p:cNvPr id="7" name="Platshållare för bildnummer 6">
            <a:extLst>
              <a:ext uri="{FF2B5EF4-FFF2-40B4-BE49-F238E27FC236}">
                <a16:creationId xmlns:a16="http://schemas.microsoft.com/office/drawing/2014/main" id="{FB2C964C-100B-6E0E-8C9C-FEDE515F230D}"/>
              </a:ext>
            </a:extLst>
          </p:cNvPr>
          <p:cNvSpPr>
            <a:spLocks noGrp="1"/>
          </p:cNvSpPr>
          <p:nvPr>
            <p:ph type="sldNum" sz="quarter" idx="12"/>
          </p:nvPr>
        </p:nvSpPr>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12271419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852BCA-373C-52F0-00A4-DB648AB6DDCB}"/>
              </a:ext>
            </a:extLst>
          </p:cNvPr>
          <p:cNvSpPr>
            <a:spLocks noGrp="1"/>
          </p:cNvSpPr>
          <p:nvPr>
            <p:ph type="title"/>
          </p:nvPr>
        </p:nvSpPr>
        <p:spPr>
          <a:xfrm>
            <a:off x="605432" y="228599"/>
            <a:ext cx="3658560" cy="1742175"/>
          </a:xfrm>
          <a:noFill/>
        </p:spPr>
        <p:txBody>
          <a:bodyPr rtlCol="0" anchor="b">
            <a:normAutofit/>
          </a:bodyPr>
          <a:lstStyle>
            <a:lvl1pPr>
              <a:defRPr sz="2800"/>
            </a:lvl1pPr>
          </a:lstStyle>
          <a:p>
            <a:pPr rtl="0"/>
            <a:r>
              <a:rPr lang="sv-se"/>
              <a:t>Klicka här för att ändra format</a:t>
            </a:r>
            <a:endParaRPr lang="en-US" dirty="0"/>
          </a:p>
        </p:txBody>
      </p:sp>
      <p:sp>
        <p:nvSpPr>
          <p:cNvPr id="4" name="Platshållare för text 3">
            <a:extLst>
              <a:ext uri="{FF2B5EF4-FFF2-40B4-BE49-F238E27FC236}">
                <a16:creationId xmlns:a16="http://schemas.microsoft.com/office/drawing/2014/main" id="{E85DCE8E-6071-4972-B85E-E495AB0FF686}"/>
              </a:ext>
            </a:extLst>
          </p:cNvPr>
          <p:cNvSpPr>
            <a:spLocks noGrp="1"/>
          </p:cNvSpPr>
          <p:nvPr>
            <p:ph type="body" sz="half" idx="2"/>
          </p:nvPr>
        </p:nvSpPr>
        <p:spPr>
          <a:xfrm>
            <a:off x="1371600" y="2337134"/>
            <a:ext cx="2892392" cy="3331342"/>
          </a:xfrm>
        </p:spPr>
        <p:txBody>
          <a:bodyPr rtlCol="0" anchor="b"/>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Redigera format för bakgrundstext</a:t>
            </a:r>
          </a:p>
        </p:txBody>
      </p:sp>
      <p:sp>
        <p:nvSpPr>
          <p:cNvPr id="3" name="Platshållare för bild 2">
            <a:extLst>
              <a:ext uri="{FF2B5EF4-FFF2-40B4-BE49-F238E27FC236}">
                <a16:creationId xmlns:a16="http://schemas.microsoft.com/office/drawing/2014/main" id="{FEBAE75E-255D-9B56-3A67-14178C54EB59}"/>
              </a:ext>
            </a:extLst>
          </p:cNvPr>
          <p:cNvSpPr>
            <a:spLocks noGrp="1"/>
          </p:cNvSpPr>
          <p:nvPr>
            <p:ph type="pic" idx="1" hasCustomPrompt="1"/>
          </p:nvPr>
        </p:nvSpPr>
        <p:spPr>
          <a:xfrm>
            <a:off x="4800600" y="685800"/>
            <a:ext cx="6705600" cy="4876801"/>
          </a:xfrm>
          <a:blipFill>
            <a:blip r:embed="rId2">
              <a:alphaModFix amt="70000"/>
            </a:blip>
            <a:stretch>
              <a:fillRect/>
            </a:stretch>
          </a:blipFill>
        </p:spPr>
        <p:txBody>
          <a:bodyPr rtlCol="0">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a:t> </a:t>
            </a:r>
          </a:p>
        </p:txBody>
      </p:sp>
      <p:sp>
        <p:nvSpPr>
          <p:cNvPr id="6" name="Platshållare för sidfot 5">
            <a:extLst>
              <a:ext uri="{FF2B5EF4-FFF2-40B4-BE49-F238E27FC236}">
                <a16:creationId xmlns:a16="http://schemas.microsoft.com/office/drawing/2014/main" id="{FB5E2938-E6DE-EB90-C8DE-0D078BDD0A83}"/>
              </a:ext>
            </a:extLst>
          </p:cNvPr>
          <p:cNvSpPr>
            <a:spLocks noGrp="1"/>
          </p:cNvSpPr>
          <p:nvPr>
            <p:ph type="ftr" sz="quarter" idx="11"/>
          </p:nvPr>
        </p:nvSpPr>
        <p:spPr/>
        <p:txBody>
          <a:bodyPr rtlCol="0"/>
          <a:lstStyle/>
          <a:p>
            <a:pPr rtl="0"/>
            <a:r>
              <a:rPr lang="sv-se"/>
              <a:t>Exempel på sidfotstext</a:t>
            </a:r>
          </a:p>
        </p:txBody>
      </p:sp>
      <p:sp>
        <p:nvSpPr>
          <p:cNvPr id="5" name="Platshållare för datum 4">
            <a:extLst>
              <a:ext uri="{FF2B5EF4-FFF2-40B4-BE49-F238E27FC236}">
                <a16:creationId xmlns:a16="http://schemas.microsoft.com/office/drawing/2014/main" id="{008928D8-1666-BE45-30C8-65C74E2283DC}"/>
              </a:ext>
            </a:extLst>
          </p:cNvPr>
          <p:cNvSpPr>
            <a:spLocks noGrp="1"/>
          </p:cNvSpPr>
          <p:nvPr>
            <p:ph type="dt" sz="half" idx="10"/>
          </p:nvPr>
        </p:nvSpPr>
        <p:spPr>
          <a:xfrm>
            <a:off x="10058400" y="6029868"/>
            <a:ext cx="1182686" cy="365125"/>
          </a:xfrm>
        </p:spPr>
        <p:txBody>
          <a:bodyPr rtlCol="0"/>
          <a:lstStyle/>
          <a:p>
            <a:pPr rtl="0"/>
            <a:r>
              <a:rPr lang="en-US"/>
              <a:t>8/11/2025</a:t>
            </a:r>
          </a:p>
        </p:txBody>
      </p:sp>
      <p:sp>
        <p:nvSpPr>
          <p:cNvPr id="7" name="Platshållare för bildnummer 6">
            <a:extLst>
              <a:ext uri="{FF2B5EF4-FFF2-40B4-BE49-F238E27FC236}">
                <a16:creationId xmlns:a16="http://schemas.microsoft.com/office/drawing/2014/main" id="{8D79A9FD-2464-F09D-1603-6DF07EF20752}"/>
              </a:ext>
            </a:extLst>
          </p:cNvPr>
          <p:cNvSpPr>
            <a:spLocks noGrp="1"/>
          </p:cNvSpPr>
          <p:nvPr>
            <p:ph type="sldNum" sz="quarter" idx="12"/>
          </p:nvPr>
        </p:nvSpPr>
        <p:spPr>
          <a:xfrm>
            <a:off x="11237976" y="6029868"/>
            <a:ext cx="429372" cy="365125"/>
          </a:xfrm>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99977029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Slutsats">
    <p:spTree>
      <p:nvGrpSpPr>
        <p:cNvPr id="1" name=""/>
        <p:cNvGrpSpPr/>
        <p:nvPr/>
      </p:nvGrpSpPr>
      <p:grpSpPr>
        <a:xfrm>
          <a:off x="0" y="0"/>
          <a:ext cx="0" cy="0"/>
          <a:chOff x="0" y="0"/>
          <a:chExt cx="0" cy="0"/>
        </a:xfrm>
      </p:grpSpPr>
      <p:sp>
        <p:nvSpPr>
          <p:cNvPr id="13" name="Rektangulär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14" name="Rektangulär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solidFill>
                <a:schemeClr val="accent1"/>
              </a:solidFill>
            </a:endParaRPr>
          </a:p>
        </p:txBody>
      </p: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rtlCol="0" anchor="t">
            <a:normAutofit/>
          </a:bodyPr>
          <a:lstStyle>
            <a:lvl1pPr>
              <a:defRPr sz="9600">
                <a:solidFill>
                  <a:schemeClr val="accent2"/>
                </a:solidFill>
              </a:defRPr>
            </a:lvl1pPr>
          </a:lstStyle>
          <a:p>
            <a:pPr rtl="0"/>
            <a:r>
              <a:rPr lang="sv-se"/>
              <a:t>Klicka här för att ändra format</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rtlCol="0" anchor="t"/>
          <a:lstStyle>
            <a:lvl1pPr algn="r">
              <a:defRPr sz="900"/>
            </a:lvl1pPr>
          </a:lstStyle>
          <a:p>
            <a:pPr rtl="0"/>
            <a:r>
              <a:rPr lang="sv-se"/>
              <a:t>Exempel på sidfotstext</a:t>
            </a:r>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rtlCol="0">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rtlCol="0"/>
          <a:lstStyle>
            <a:lvl1pPr algn="l">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29010537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Slutsats 2">
    <p:spTree>
      <p:nvGrpSpPr>
        <p:cNvPr id="1" name=""/>
        <p:cNvGrpSpPr/>
        <p:nvPr/>
      </p:nvGrpSpPr>
      <p:grpSpPr>
        <a:xfrm>
          <a:off x="0" y="0"/>
          <a:ext cx="0" cy="0"/>
          <a:chOff x="0" y="0"/>
          <a:chExt cx="0" cy="0"/>
        </a:xfrm>
      </p:grpSpPr>
      <p:sp>
        <p:nvSpPr>
          <p:cNvPr id="13" name="Rektangulär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Rektangulär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cxnSp>
        <p:nvCxnSpPr>
          <p:cNvPr id="11" name="Rak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rtlCol="0" anchor="t">
            <a:normAutofit/>
          </a:bodyPr>
          <a:lstStyle>
            <a:lvl1pPr>
              <a:defRPr sz="8000">
                <a:solidFill>
                  <a:schemeClr val="accent2"/>
                </a:solidFill>
              </a:defRPr>
            </a:lvl1pPr>
          </a:lstStyle>
          <a:p>
            <a:pPr rtl="0"/>
            <a:r>
              <a:rPr lang="sv-se"/>
              <a:t>Klicka här för att ändra format</a:t>
            </a:r>
            <a:endParaRPr lang="en-US" dirty="0"/>
          </a:p>
        </p:txBody>
      </p:sp>
      <p:sp>
        <p:nvSpPr>
          <p:cNvPr id="3" name="Platshållare för innehåll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rtlCol="0"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rtlCol="0" anchor="ctr"/>
          <a:lstStyle>
            <a:lvl1pPr algn="l">
              <a:defRPr sz="900" b="1"/>
            </a:lvl1pPr>
          </a:lstStyle>
          <a:p>
            <a:pPr rtl="0"/>
            <a:r>
              <a:rPr lang="sv-se"/>
              <a:t>Exempel på sidfotstext</a:t>
            </a:r>
          </a:p>
        </p:txBody>
      </p:sp>
      <p:sp>
        <p:nvSpPr>
          <p:cNvPr id="4" name="Platshållare för datum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rtlCol="0"/>
          <a:lstStyle>
            <a:lvl1pPr algn="r">
              <a:defRPr/>
            </a:lvl1pPr>
          </a:lstStyle>
          <a:p>
            <a:pPr rtl="0"/>
            <a:r>
              <a:rPr lang="en-US"/>
              <a:t>8/11/2025</a:t>
            </a:r>
          </a:p>
        </p:txBody>
      </p:sp>
      <p:sp>
        <p:nvSpPr>
          <p:cNvPr id="6" name="Platshållare för bildnumm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rtlCol="0"/>
          <a:lstStyle/>
          <a:p>
            <a:pPr rtl="0"/>
            <a:fld id="{27F8DDA4-3B80-4E8A-A8F5-521F73BF9127}" type="slidenum">
              <a:rPr lang="en-US" smtClean="0"/>
              <a:t>‹#›</a:t>
            </a:fld>
            <a:endParaRPr lang="en-US"/>
          </a:p>
        </p:txBody>
      </p:sp>
    </p:spTree>
    <p:extLst>
      <p:ext uri="{BB962C8B-B14F-4D97-AF65-F5344CB8AC3E}">
        <p14:creationId xmlns:p14="http://schemas.microsoft.com/office/powerpoint/2010/main" val="3763257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63" Type="http://schemas.openxmlformats.org/officeDocument/2006/relationships/slideLayout" Target="../slideLayouts/slideLayout7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61" Type="http://schemas.openxmlformats.org/officeDocument/2006/relationships/slideLayout" Target="../slideLayouts/slideLayout76.xml"/><Relationship Id="rId19" Type="http://schemas.openxmlformats.org/officeDocument/2006/relationships/slideLayout" Target="../slideLayouts/slideLayout3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64" Type="http://schemas.openxmlformats.org/officeDocument/2006/relationships/theme" Target="../theme/theme3.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slideLayout" Target="../slideLayouts/slideLayout74.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62" Type="http://schemas.openxmlformats.org/officeDocument/2006/relationships/slideLayout" Target="../slideLayouts/slideLayout7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slideLayout" Target="../slideLayouts/slideLayout7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C5B92EF-2B3A-5398-C5D0-9AAB02C5AD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F8E27F7-C020-139E-4269-5441349654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84F135E-B1F4-ECC3-993A-9C8D504FEF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rtl="0"/>
            <a:fld id="{98BC602A-79AB-4376-AA29-2E6AEE35CDF7}" type="datetime1">
              <a:rPr lang="sv-SE" smtClean="0"/>
              <a:t>2026-03-12</a:t>
            </a:fld>
            <a:endParaRPr lang="en-US" dirty="0"/>
          </a:p>
        </p:txBody>
      </p:sp>
      <p:sp>
        <p:nvSpPr>
          <p:cNvPr id="5" name="Platshållare för sidfot 4">
            <a:extLst>
              <a:ext uri="{FF2B5EF4-FFF2-40B4-BE49-F238E27FC236}">
                <a16:creationId xmlns:a16="http://schemas.microsoft.com/office/drawing/2014/main" id="{2A538477-786A-1A74-8F12-C7560C5051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rtl="0"/>
            <a:endParaRPr lang="en-US" dirty="0"/>
          </a:p>
        </p:txBody>
      </p:sp>
      <p:sp>
        <p:nvSpPr>
          <p:cNvPr id="6" name="Platshållare för bildnummer 5">
            <a:extLst>
              <a:ext uri="{FF2B5EF4-FFF2-40B4-BE49-F238E27FC236}">
                <a16:creationId xmlns:a16="http://schemas.microsoft.com/office/drawing/2014/main" id="{CD27822F-A04E-4D18-F38D-21BF6BB386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86741642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369618"/>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816" r:id="rId3"/>
    <p:sldLayoutId id="2147483817" r:id="rId4"/>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Rak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Platshållare för rubrik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pPr rtl="0"/>
            <a:r>
              <a:rPr lang="sv-se"/>
              <a:t>Klicka här för att ändra format</a:t>
            </a:r>
            <a:endParaRPr lang="en-US" dirty="0"/>
          </a:p>
        </p:txBody>
      </p:sp>
      <p:sp>
        <p:nvSpPr>
          <p:cNvPr id="3" name="Platshållare för text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pPr rtl="0"/>
            <a:r>
              <a:rPr lang="sv-se"/>
              <a:t>Exempel på sidfotstext</a:t>
            </a:r>
          </a:p>
        </p:txBody>
      </p:sp>
      <p:sp>
        <p:nvSpPr>
          <p:cNvPr id="4" name="Platshållare för datum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pPr rtl="0"/>
            <a:r>
              <a:rPr lang="en-US"/>
              <a:t>8/11/2025</a:t>
            </a:r>
          </a:p>
        </p:txBody>
      </p:sp>
      <p:sp>
        <p:nvSpPr>
          <p:cNvPr id="6" name="Platshållare för bildnumm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pPr rtl="0"/>
            <a:fld id="{27F8DDA4-3B80-4E8A-A8F5-521F73BF9127}" type="slidenum">
              <a:rPr lang="en-US" smtClean="0"/>
              <a:t>‹#›</a:t>
            </a:fld>
            <a:endParaRPr lang="en-US"/>
          </a:p>
        </p:txBody>
      </p:sp>
    </p:spTree>
    <p:extLst>
      <p:ext uri="{BB962C8B-B14F-4D97-AF65-F5344CB8AC3E}">
        <p14:creationId xmlns:p14="http://schemas.microsoft.com/office/powerpoint/2010/main" val="150550949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 id="2147483784" r:id="rId33"/>
    <p:sldLayoutId id="2147483785" r:id="rId34"/>
    <p:sldLayoutId id="2147483786" r:id="rId35"/>
    <p:sldLayoutId id="2147483787" r:id="rId36"/>
    <p:sldLayoutId id="2147483788" r:id="rId37"/>
    <p:sldLayoutId id="2147483789" r:id="rId38"/>
    <p:sldLayoutId id="2147483790" r:id="rId39"/>
    <p:sldLayoutId id="2147483791" r:id="rId40"/>
    <p:sldLayoutId id="2147483792" r:id="rId41"/>
    <p:sldLayoutId id="2147483793" r:id="rId42"/>
    <p:sldLayoutId id="2147483794" r:id="rId43"/>
    <p:sldLayoutId id="2147483795" r:id="rId44"/>
    <p:sldLayoutId id="2147483796" r:id="rId45"/>
    <p:sldLayoutId id="2147483797" r:id="rId46"/>
    <p:sldLayoutId id="2147483798" r:id="rId47"/>
    <p:sldLayoutId id="2147483799" r:id="rId48"/>
    <p:sldLayoutId id="2147483800" r:id="rId49"/>
    <p:sldLayoutId id="2147483801" r:id="rId50"/>
    <p:sldLayoutId id="2147483802" r:id="rId51"/>
    <p:sldLayoutId id="2147483803" r:id="rId52"/>
    <p:sldLayoutId id="2147483804" r:id="rId53"/>
    <p:sldLayoutId id="2147483805" r:id="rId54"/>
    <p:sldLayoutId id="2147483806" r:id="rId55"/>
    <p:sldLayoutId id="2147483807" r:id="rId56"/>
    <p:sldLayoutId id="2147483808" r:id="rId57"/>
    <p:sldLayoutId id="2147483809" r:id="rId58"/>
    <p:sldLayoutId id="2147483810" r:id="rId59"/>
    <p:sldLayoutId id="2147483811" r:id="rId60"/>
    <p:sldLayoutId id="2147483812" r:id="rId61"/>
    <p:sldLayoutId id="2147483813" r:id="rId62"/>
    <p:sldLayoutId id="2147483814" r:id="rId63"/>
  </p:sldLayoutIdLst>
  <p:hf hdr="0"/>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4.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22.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13.xml"/><Relationship Id="rId9" Type="http://schemas.openxmlformats.org/officeDocument/2006/relationships/image" Target="../media/image20.sv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7.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22.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13.xml"/><Relationship Id="rId9" Type="http://schemas.openxmlformats.org/officeDocument/2006/relationships/image" Target="../media/image20.sv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10.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22.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13.xml"/><Relationship Id="rId9"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scherlund.blogspot.com/2020/08/what-is-artificial-intelligence-world.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s://www.pexels.com/da-dk/foto/atlet-atletik-beslutsomhed-bevaegelse-936094/"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www.pexels.com/da-dk/foto/atlet-atletik-beslutsomhed-bevaegelse-936094/"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D67146-2F07-64D8-1D9D-F97DD38484AB}"/>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65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ruta 4">
            <a:extLst>
              <a:ext uri="{FF2B5EF4-FFF2-40B4-BE49-F238E27FC236}">
                <a16:creationId xmlns:a16="http://schemas.microsoft.com/office/drawing/2014/main" id="{52CC15A0-2264-D07D-3966-07EE8468974A}"/>
              </a:ext>
            </a:extLst>
          </p:cNvPr>
          <p:cNvSpPr txBox="1"/>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spcBef>
                <a:spcPct val="0"/>
              </a:spcBef>
              <a:spcAft>
                <a:spcPts val="600"/>
              </a:spcAft>
            </a:pPr>
            <a:r>
              <a:rPr lang="en-US" sz="2000" b="1" kern="1200" dirty="0">
                <a:solidFill>
                  <a:srgbClr val="FFFFFF"/>
                </a:solidFill>
                <a:latin typeface="+mj-lt"/>
                <a:ea typeface="+mj-ea"/>
                <a:cs typeface="+mj-cs"/>
              </a:rPr>
              <a:t>GENERATIV AI FÖR EN BÄTTRE VERKSAMHET</a:t>
            </a:r>
            <a:endParaRPr lang="en-US" sz="2000" kern="1200" dirty="0">
              <a:solidFill>
                <a:srgbClr val="FFFFFF"/>
              </a:solidFill>
              <a:latin typeface="+mj-lt"/>
              <a:ea typeface="+mj-ea"/>
              <a:cs typeface="+mj-cs"/>
            </a:endParaRPr>
          </a:p>
        </p:txBody>
      </p:sp>
      <p:pic>
        <p:nvPicPr>
          <p:cNvPr id="3" name="Bildobjekt 2" descr="En bild som visar himmel, utomhus, vatten, natt&#10;&#10;AI-genererat innehåll kan vara felaktigt.">
            <a:extLst>
              <a:ext uri="{FF2B5EF4-FFF2-40B4-BE49-F238E27FC236}">
                <a16:creationId xmlns:a16="http://schemas.microsoft.com/office/drawing/2014/main" id="{9FE46C8C-BE92-F53B-AEC9-7A6A45FF3643}"/>
              </a:ext>
            </a:extLst>
          </p:cNvPr>
          <p:cNvPicPr>
            <a:picLocks noChangeAspect="1"/>
          </p:cNvPicPr>
          <p:nvPr/>
        </p:nvPicPr>
        <p:blipFill>
          <a:blip r:embed="rId2">
            <a:extLst>
              <a:ext uri="{28A0092B-C50C-407E-A947-70E740481C1C}">
                <a14:useLocalDpi xmlns:a14="http://schemas.microsoft.com/office/drawing/2010/main" val="0"/>
              </a:ext>
            </a:extLst>
          </a:blip>
          <a:srcRect t="18168" r="-1" b="18168"/>
          <a:stretch>
            <a:fillRect/>
          </a:stretch>
        </p:blipFill>
        <p:spPr>
          <a:xfrm>
            <a:off x="4038600" y="2140235"/>
            <a:ext cx="7188199" cy="2574141"/>
          </a:xfrm>
          <a:prstGeom prst="rect">
            <a:avLst/>
          </a:prstGeom>
          <a:noFill/>
        </p:spPr>
      </p:pic>
      <p:sp>
        <p:nvSpPr>
          <p:cNvPr id="4" name="Platshållare för datum 3" hidden="1">
            <a:extLst>
              <a:ext uri="{FF2B5EF4-FFF2-40B4-BE49-F238E27FC236}">
                <a16:creationId xmlns:a16="http://schemas.microsoft.com/office/drawing/2014/main" id="{F4E3137A-CD39-5E58-63F0-A31F835E19A9}"/>
              </a:ext>
            </a:extLst>
          </p:cNvPr>
          <p:cNvSpPr>
            <a:spLocks noGrp="1"/>
          </p:cNvSpPr>
          <p:nvPr>
            <p:ph type="dt" sz="half" idx="10"/>
          </p:nvPr>
        </p:nvSpPr>
        <p:spPr/>
        <p:txBody>
          <a:bodyPr/>
          <a:lstStyle/>
          <a:p>
            <a:pPr rtl="0">
              <a:spcAft>
                <a:spcPts val="600"/>
              </a:spcAft>
            </a:pPr>
            <a:fld id="{DC238986-F9EE-4527-88E5-D92237308475}" type="datetime1">
              <a:rPr lang="sv-SE" smtClean="0"/>
              <a:pPr rtl="0">
                <a:spcAft>
                  <a:spcPts val="600"/>
                </a:spcAft>
              </a:pPr>
              <a:t>2026-03-12</a:t>
            </a:fld>
            <a:endParaRPr lang="en-US"/>
          </a:p>
        </p:txBody>
      </p:sp>
      <p:sp>
        <p:nvSpPr>
          <p:cNvPr id="7" name="textruta 6">
            <a:extLst>
              <a:ext uri="{FF2B5EF4-FFF2-40B4-BE49-F238E27FC236}">
                <a16:creationId xmlns:a16="http://schemas.microsoft.com/office/drawing/2014/main" id="{4340BC79-7419-569D-743F-CA97CC58990B}"/>
              </a:ext>
            </a:extLst>
          </p:cNvPr>
          <p:cNvSpPr txBox="1"/>
          <p:nvPr/>
        </p:nvSpPr>
        <p:spPr>
          <a:xfrm>
            <a:off x="4584699" y="5222924"/>
            <a:ext cx="6096000" cy="1126527"/>
          </a:xfrm>
          <a:prstGeom prst="rect">
            <a:avLst/>
          </a:prstGeom>
          <a:noFill/>
        </p:spPr>
        <p:txBody>
          <a:bodyPr wrap="square">
            <a:spAutoFit/>
          </a:bodyPr>
          <a:lstStyle/>
          <a:p>
            <a:pPr algn="ctr" defTabSz="457200">
              <a:lnSpc>
                <a:spcPct val="110000"/>
              </a:lnSpc>
              <a:spcBef>
                <a:spcPct val="20000"/>
              </a:spcBef>
              <a:spcAft>
                <a:spcPts val="600"/>
              </a:spcAft>
              <a:buClr>
                <a:schemeClr val="tx2"/>
              </a:buClr>
              <a:buSzPct val="70000"/>
            </a:pPr>
            <a:r>
              <a:rPr lang="sv-SE" sz="18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VI HJÄLPER FÖRETAG OCH ORGANISATIONER MED FÖRÄNDRINGAR</a:t>
            </a:r>
          </a:p>
          <a:p>
            <a:pPr algn="ctr" defTabSz="457200">
              <a:lnSpc>
                <a:spcPct val="110000"/>
              </a:lnSpc>
              <a:spcBef>
                <a:spcPct val="20000"/>
              </a:spcBef>
              <a:spcAft>
                <a:spcPts val="600"/>
              </a:spcAft>
              <a:buClr>
                <a:schemeClr val="tx2"/>
              </a:buClr>
              <a:buSzPct val="70000"/>
            </a:pPr>
            <a:r>
              <a:rPr lang="sv-SE" sz="18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Vi bygger broar till framtiden</a:t>
            </a:r>
          </a:p>
        </p:txBody>
      </p:sp>
      <p:sp>
        <p:nvSpPr>
          <p:cNvPr id="9" name="Rubrik 1">
            <a:extLst>
              <a:ext uri="{FF2B5EF4-FFF2-40B4-BE49-F238E27FC236}">
                <a16:creationId xmlns:a16="http://schemas.microsoft.com/office/drawing/2014/main" id="{E8F52A77-9481-1B8E-1CC3-8187327BAA56}"/>
              </a:ext>
            </a:extLst>
          </p:cNvPr>
          <p:cNvSpPr>
            <a:spLocks noGrp="1"/>
          </p:cNvSpPr>
          <p:nvPr>
            <p:ph type="title"/>
          </p:nvPr>
        </p:nvSpPr>
        <p:spPr>
          <a:xfrm>
            <a:off x="3226407" y="1004881"/>
            <a:ext cx="7752743" cy="543472"/>
          </a:xfrm>
        </p:spPr>
        <p:txBody>
          <a:bodyPr vert="horz" lIns="91440" tIns="45720" rIns="91440" bIns="45720" rtlCol="0" anchor="b">
            <a:normAutofit fontScale="90000"/>
          </a:bodyPr>
          <a:lstStyle/>
          <a:p>
            <a:pPr algn="ctr"/>
            <a:r>
              <a:rPr lang="sv-SE" dirty="0"/>
              <a:t>PV ADVISORY</a:t>
            </a:r>
            <a:br>
              <a:rPr lang="sv-SE" dirty="0"/>
            </a:br>
            <a:r>
              <a:rPr lang="sv-SE" dirty="0"/>
              <a:t>Inspirations Workshop </a:t>
            </a:r>
            <a:endParaRPr lang="sv-se" dirty="0"/>
          </a:p>
        </p:txBody>
      </p:sp>
    </p:spTree>
    <p:extLst>
      <p:ext uri="{BB962C8B-B14F-4D97-AF65-F5344CB8AC3E}">
        <p14:creationId xmlns:p14="http://schemas.microsoft.com/office/powerpoint/2010/main" val="813395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2B4B"/>
        </a:solidFill>
        <a:effectLst/>
      </p:bgPr>
    </p:bg>
    <p:spTree>
      <p:nvGrpSpPr>
        <p:cNvPr id="1" name=""/>
        <p:cNvGrpSpPr/>
        <p:nvPr/>
      </p:nvGrpSpPr>
      <p:grpSpPr>
        <a:xfrm>
          <a:off x="0" y="0"/>
          <a:ext cx="0" cy="0"/>
          <a:chOff x="0" y="0"/>
          <a:chExt cx="0" cy="0"/>
        </a:xfrm>
      </p:grpSpPr>
      <p:sp>
        <p:nvSpPr>
          <p:cNvPr id="2" name="Shape 0"/>
          <p:cNvSpPr/>
          <p:nvPr/>
        </p:nvSpPr>
        <p:spPr>
          <a:xfrm>
            <a:off x="0" y="0"/>
            <a:ext cx="426720" cy="6858000"/>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3" name="Shape 1"/>
          <p:cNvSpPr/>
          <p:nvPr/>
        </p:nvSpPr>
        <p:spPr>
          <a:xfrm>
            <a:off x="7924800" y="4267200"/>
            <a:ext cx="4693920" cy="2590800"/>
          </a:xfrm>
          <a:prstGeom prst="rect">
            <a:avLst/>
          </a:prstGeom>
          <a:solidFill>
            <a:srgbClr val="FFFFFF">
              <a:alpha val="5000"/>
            </a:srgbClr>
          </a:solidFill>
          <a:ln/>
        </p:spPr>
        <p:txBody>
          <a:bodyPr/>
          <a:lstStyle/>
          <a:p>
            <a:pPr defTabSz="1219170"/>
            <a:endParaRPr lang="sv-SE" sz="2400">
              <a:solidFill>
                <a:prstClr val="black"/>
              </a:solidFill>
              <a:latin typeface="Calibri" panose="020F0502020204030204"/>
            </a:endParaRPr>
          </a:p>
        </p:txBody>
      </p:sp>
      <p:sp>
        <p:nvSpPr>
          <p:cNvPr id="4" name="Text 2"/>
          <p:cNvSpPr/>
          <p:nvPr/>
        </p:nvSpPr>
        <p:spPr>
          <a:xfrm>
            <a:off x="853440" y="1341120"/>
            <a:ext cx="9144000" cy="1584960"/>
          </a:xfrm>
          <a:prstGeom prst="rect">
            <a:avLst/>
          </a:prstGeom>
          <a:noFill/>
          <a:ln/>
        </p:spPr>
        <p:txBody>
          <a:bodyPr wrap="square" lIns="0" tIns="0" rIns="0" bIns="0" rtlCol="0" anchor="ctr"/>
          <a:lstStyle/>
          <a:p>
            <a:pPr defTabSz="1219170"/>
            <a:r>
              <a:rPr lang="en-US" sz="4800" b="1" dirty="0">
                <a:solidFill>
                  <a:srgbClr val="FFFFFF"/>
                </a:solidFill>
                <a:latin typeface="Calibri" pitchFamily="34" charset="0"/>
                <a:ea typeface="Calibri" pitchFamily="34" charset="-122"/>
                <a:cs typeface="Calibri" pitchFamily="34" charset="-120"/>
              </a:rPr>
              <a:t>Förstärka er verksamhet med AI</a:t>
            </a:r>
            <a:endParaRPr lang="en-US" sz="4800" dirty="0">
              <a:solidFill>
                <a:prstClr val="black"/>
              </a:solidFill>
              <a:latin typeface="Calibri" panose="020F0502020204030204"/>
            </a:endParaRPr>
          </a:p>
        </p:txBody>
      </p:sp>
      <p:sp>
        <p:nvSpPr>
          <p:cNvPr id="5" name="Text 3"/>
          <p:cNvSpPr/>
          <p:nvPr/>
        </p:nvSpPr>
        <p:spPr>
          <a:xfrm>
            <a:off x="853440" y="3048000"/>
            <a:ext cx="9144000" cy="731520"/>
          </a:xfrm>
          <a:prstGeom prst="rect">
            <a:avLst/>
          </a:prstGeom>
          <a:noFill/>
          <a:ln/>
        </p:spPr>
        <p:txBody>
          <a:bodyPr wrap="square" lIns="0" tIns="0" rIns="0" bIns="0" rtlCol="0" anchor="ctr"/>
          <a:lstStyle/>
          <a:p>
            <a:pPr defTabSz="1219170"/>
            <a:r>
              <a:rPr lang="en-US" sz="2400" dirty="0">
                <a:solidFill>
                  <a:srgbClr val="E0F2FE"/>
                </a:solidFill>
                <a:latin typeface="Calibri" pitchFamily="34" charset="0"/>
                <a:ea typeface="Calibri" pitchFamily="34" charset="-122"/>
                <a:cs typeface="Calibri" pitchFamily="34" charset="-120"/>
              </a:rPr>
              <a:t>Inspirationsworkshop · Frontpac · 4 timmar</a:t>
            </a:r>
            <a:endParaRPr lang="en-US" sz="2400" dirty="0">
              <a:solidFill>
                <a:prstClr val="black"/>
              </a:solidFill>
              <a:latin typeface="Calibri" panose="020F0502020204030204"/>
            </a:endParaRPr>
          </a:p>
        </p:txBody>
      </p:sp>
      <p:sp>
        <p:nvSpPr>
          <p:cNvPr id="6" name="Text 4"/>
          <p:cNvSpPr/>
          <p:nvPr/>
        </p:nvSpPr>
        <p:spPr>
          <a:xfrm>
            <a:off x="853440" y="3901440"/>
            <a:ext cx="3657600" cy="487680"/>
          </a:xfrm>
          <a:prstGeom prst="rect">
            <a:avLst/>
          </a:prstGeom>
          <a:noFill/>
          <a:ln/>
        </p:spPr>
        <p:txBody>
          <a:bodyPr wrap="square" lIns="0" tIns="0" rIns="0" bIns="0" rtlCol="0" anchor="ctr"/>
          <a:lstStyle/>
          <a:p>
            <a:pPr defTabSz="1219170"/>
            <a:r>
              <a:rPr lang="en-US" sz="1733" dirty="0">
                <a:solidFill>
                  <a:srgbClr val="94B8D4"/>
                </a:solidFill>
                <a:latin typeface="Calibri" pitchFamily="34" charset="0"/>
                <a:ea typeface="Calibri" pitchFamily="34" charset="-122"/>
                <a:cs typeface="Calibri" pitchFamily="34" charset="-120"/>
              </a:rPr>
              <a:t>Mars 2026</a:t>
            </a:r>
            <a:endParaRPr lang="en-US" sz="1733" dirty="0">
              <a:solidFill>
                <a:prstClr val="black"/>
              </a:solidFill>
              <a:latin typeface="Calibri" panose="020F0502020204030204"/>
            </a:endParaRPr>
          </a:p>
        </p:txBody>
      </p:sp>
      <p:sp>
        <p:nvSpPr>
          <p:cNvPr id="7" name="Shape 5"/>
          <p:cNvSpPr/>
          <p:nvPr/>
        </p:nvSpPr>
        <p:spPr>
          <a:xfrm>
            <a:off x="853440" y="5730240"/>
            <a:ext cx="2926080" cy="585216"/>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8" name="Text 6"/>
          <p:cNvSpPr/>
          <p:nvPr/>
        </p:nvSpPr>
        <p:spPr>
          <a:xfrm>
            <a:off x="853440" y="5730240"/>
            <a:ext cx="2926080" cy="585216"/>
          </a:xfrm>
          <a:prstGeom prst="rect">
            <a:avLst/>
          </a:prstGeom>
          <a:noFill/>
          <a:ln/>
        </p:spPr>
        <p:txBody>
          <a:bodyPr wrap="square" lIns="0" tIns="0" rIns="0" bIns="0" rtlCol="0" anchor="ctr"/>
          <a:lstStyle/>
          <a:p>
            <a:pPr algn="ctr" defTabSz="1219170"/>
            <a:r>
              <a:rPr lang="en-US" sz="1467" b="1" kern="0" spc="267" dirty="0">
                <a:solidFill>
                  <a:srgbClr val="FFFFFF"/>
                </a:solidFill>
                <a:latin typeface="Calibri" pitchFamily="34" charset="0"/>
                <a:ea typeface="Calibri" pitchFamily="34" charset="-122"/>
                <a:cs typeface="Calibri" pitchFamily="34" charset="-120"/>
              </a:rPr>
              <a:t>PV ADVISORY</a:t>
            </a:r>
            <a:endParaRPr lang="en-US" sz="1467" dirty="0">
              <a:solidFill>
                <a:prstClr val="black"/>
              </a:solidFill>
              <a:latin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2000" cy="853440"/>
          </a:xfrm>
          <a:prstGeom prst="rect">
            <a:avLst/>
          </a:prstGeom>
          <a:solidFill>
            <a:srgbClr val="1B2B4B"/>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87680" y="0"/>
            <a:ext cx="11216640" cy="853440"/>
          </a:xfrm>
          <a:prstGeom prst="rect">
            <a:avLst/>
          </a:prstGeom>
          <a:noFill/>
          <a:ln/>
        </p:spPr>
        <p:txBody>
          <a:bodyPr wrap="square" lIns="0" tIns="0" rIns="0" bIns="0" rtlCol="0" anchor="ctr"/>
          <a:lstStyle/>
          <a:p>
            <a:pPr defTabSz="1219170"/>
            <a:r>
              <a:rPr lang="en-US" sz="1600" b="1" kern="0" spc="400" dirty="0">
                <a:solidFill>
                  <a:srgbClr val="FFFFFF"/>
                </a:solidFill>
                <a:latin typeface="Calibri" pitchFamily="34" charset="0"/>
                <a:ea typeface="Calibri" pitchFamily="34" charset="-122"/>
                <a:cs typeface="Calibri" pitchFamily="34" charset="-120"/>
              </a:rPr>
              <a:t>DAGENS PROGRAM</a:t>
            </a:r>
            <a:endParaRPr lang="en-US" sz="1600" dirty="0">
              <a:solidFill>
                <a:prstClr val="black"/>
              </a:solidFill>
              <a:latin typeface="Calibri" panose="020F0502020204030204"/>
            </a:endParaRPr>
          </a:p>
        </p:txBody>
      </p:sp>
      <p:sp>
        <p:nvSpPr>
          <p:cNvPr id="4" name="Shape 2"/>
          <p:cNvSpPr/>
          <p:nvPr/>
        </p:nvSpPr>
        <p:spPr>
          <a:xfrm>
            <a:off x="426720" y="1036320"/>
            <a:ext cx="1950720" cy="877824"/>
          </a:xfrm>
          <a:prstGeom prst="rect">
            <a:avLst/>
          </a:prstGeom>
          <a:solidFill>
            <a:srgbClr val="1B2B4B"/>
          </a:solidFill>
          <a:ln/>
        </p:spPr>
        <p:txBody>
          <a:bodyPr/>
          <a:lstStyle/>
          <a:p>
            <a:pPr defTabSz="1219170"/>
            <a:endParaRPr lang="sv-SE" sz="2400" dirty="0">
              <a:solidFill>
                <a:prstClr val="black"/>
              </a:solidFill>
              <a:latin typeface="Calibri" panose="020F0502020204030204"/>
            </a:endParaRPr>
          </a:p>
        </p:txBody>
      </p:sp>
      <p:sp>
        <p:nvSpPr>
          <p:cNvPr id="5" name="Text 3"/>
          <p:cNvSpPr/>
          <p:nvPr/>
        </p:nvSpPr>
        <p:spPr>
          <a:xfrm>
            <a:off x="426720" y="1036320"/>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08:00–08:20</a:t>
            </a:r>
            <a:endParaRPr lang="en-US" sz="1267" dirty="0">
              <a:solidFill>
                <a:prstClr val="black"/>
              </a:solidFill>
              <a:latin typeface="Calibri" panose="020F0502020204030204"/>
            </a:endParaRPr>
          </a:p>
        </p:txBody>
      </p:sp>
      <p:sp>
        <p:nvSpPr>
          <p:cNvPr id="6" name="Shape 4"/>
          <p:cNvSpPr/>
          <p:nvPr/>
        </p:nvSpPr>
        <p:spPr>
          <a:xfrm>
            <a:off x="2560320" y="1036320"/>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7" name="Shape 5"/>
          <p:cNvSpPr/>
          <p:nvPr/>
        </p:nvSpPr>
        <p:spPr>
          <a:xfrm>
            <a:off x="2560320" y="1036320"/>
            <a:ext cx="97536" cy="877824"/>
          </a:xfrm>
          <a:prstGeom prst="rect">
            <a:avLst/>
          </a:prstGeom>
          <a:solidFill>
            <a:srgbClr val="1B2B4B"/>
          </a:solidFill>
          <a:ln/>
        </p:spPr>
        <p:txBody>
          <a:bodyPr/>
          <a:lstStyle/>
          <a:p>
            <a:pPr defTabSz="1219170"/>
            <a:endParaRPr lang="sv-SE" sz="2400">
              <a:solidFill>
                <a:prstClr val="black"/>
              </a:solidFill>
              <a:latin typeface="Calibri" panose="020F0502020204030204"/>
            </a:endParaRPr>
          </a:p>
        </p:txBody>
      </p:sp>
      <p:sp>
        <p:nvSpPr>
          <p:cNvPr id="8" name="Text 6"/>
          <p:cNvSpPr/>
          <p:nvPr/>
        </p:nvSpPr>
        <p:spPr>
          <a:xfrm>
            <a:off x="2804160" y="1097280"/>
            <a:ext cx="8778240" cy="426720"/>
          </a:xfrm>
          <a:prstGeom prst="rect">
            <a:avLst/>
          </a:prstGeom>
          <a:noFill/>
          <a:ln/>
        </p:spPr>
        <p:txBody>
          <a:bodyPr wrap="square" lIns="0" tIns="0" rIns="0" bIns="0" rtlCol="0" anchor="ctr"/>
          <a:lstStyle/>
          <a:p>
            <a:pPr defTabSz="1219170"/>
            <a:r>
              <a:rPr lang="en-US" sz="1733" b="1" dirty="0" err="1">
                <a:solidFill>
                  <a:srgbClr val="1E293B"/>
                </a:solidFill>
                <a:latin typeface="Calibri" pitchFamily="34" charset="0"/>
                <a:ea typeface="Calibri" pitchFamily="34" charset="-122"/>
                <a:cs typeface="Calibri" pitchFamily="34" charset="-120"/>
              </a:rPr>
              <a:t>Välkommen</a:t>
            </a:r>
            <a:r>
              <a:rPr lang="en-US" sz="1733" b="1" dirty="0">
                <a:solidFill>
                  <a:srgbClr val="1E293B"/>
                </a:solidFill>
                <a:latin typeface="Calibri" pitchFamily="34" charset="0"/>
                <a:ea typeface="Calibri" pitchFamily="34" charset="-122"/>
                <a:cs typeface="Calibri" pitchFamily="34" charset="-120"/>
              </a:rPr>
              <a:t>, intro &amp; Check-in</a:t>
            </a:r>
            <a:endParaRPr lang="en-US" sz="1733" dirty="0">
              <a:solidFill>
                <a:prstClr val="black"/>
              </a:solidFill>
              <a:latin typeface="Calibri" panose="020F0502020204030204"/>
            </a:endParaRPr>
          </a:p>
        </p:txBody>
      </p:sp>
      <p:sp>
        <p:nvSpPr>
          <p:cNvPr id="9" name="Text 7"/>
          <p:cNvSpPr/>
          <p:nvPr/>
        </p:nvSpPr>
        <p:spPr>
          <a:xfrm>
            <a:off x="2804160" y="1499616"/>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Introduktion, agenda och Slido-survey</a:t>
            </a:r>
            <a:endParaRPr lang="en-US" sz="1333" dirty="0">
              <a:solidFill>
                <a:prstClr val="black"/>
              </a:solidFill>
              <a:latin typeface="Calibri" panose="020F0502020204030204"/>
            </a:endParaRPr>
          </a:p>
        </p:txBody>
      </p:sp>
      <p:sp>
        <p:nvSpPr>
          <p:cNvPr id="10" name="Shape 8"/>
          <p:cNvSpPr/>
          <p:nvPr/>
        </p:nvSpPr>
        <p:spPr>
          <a:xfrm>
            <a:off x="426720" y="2170176"/>
            <a:ext cx="1950720" cy="877824"/>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1" name="Text 9"/>
          <p:cNvSpPr/>
          <p:nvPr/>
        </p:nvSpPr>
        <p:spPr>
          <a:xfrm>
            <a:off x="426720" y="2170176"/>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08:20–9:30</a:t>
            </a:r>
            <a:endParaRPr lang="en-US" sz="1267" dirty="0">
              <a:solidFill>
                <a:prstClr val="black"/>
              </a:solidFill>
              <a:latin typeface="Calibri" panose="020F0502020204030204"/>
            </a:endParaRPr>
          </a:p>
        </p:txBody>
      </p:sp>
      <p:sp>
        <p:nvSpPr>
          <p:cNvPr id="12" name="Shape 10"/>
          <p:cNvSpPr/>
          <p:nvPr/>
        </p:nvSpPr>
        <p:spPr>
          <a:xfrm>
            <a:off x="2560320" y="2170176"/>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3" name="Shape 11"/>
          <p:cNvSpPr/>
          <p:nvPr/>
        </p:nvSpPr>
        <p:spPr>
          <a:xfrm>
            <a:off x="2560320" y="2170176"/>
            <a:ext cx="97536" cy="877824"/>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4" name="Text 12"/>
          <p:cNvSpPr/>
          <p:nvPr/>
        </p:nvSpPr>
        <p:spPr>
          <a:xfrm>
            <a:off x="2804160" y="2231136"/>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PELARE A – </a:t>
            </a:r>
            <a:r>
              <a:rPr lang="en-US" sz="1733" b="1" dirty="0" err="1">
                <a:solidFill>
                  <a:srgbClr val="1E293B"/>
                </a:solidFill>
                <a:latin typeface="Calibri" pitchFamily="34" charset="0"/>
                <a:ea typeface="Calibri" pitchFamily="34" charset="-122"/>
                <a:cs typeface="Calibri" pitchFamily="34" charset="-120"/>
              </a:rPr>
              <a:t>Smartare</a:t>
            </a:r>
            <a:r>
              <a:rPr lang="en-US" sz="1733" b="1" dirty="0">
                <a:solidFill>
                  <a:srgbClr val="1E293B"/>
                </a:solidFill>
                <a:latin typeface="Calibri" pitchFamily="34" charset="0"/>
                <a:ea typeface="Calibri" pitchFamily="34" charset="-122"/>
                <a:cs typeface="Calibri" pitchFamily="34" charset="-120"/>
              </a:rPr>
              <a:t> prompting, data &amp; text</a:t>
            </a:r>
            <a:endParaRPr lang="en-US" sz="1733" dirty="0">
              <a:solidFill>
                <a:prstClr val="black"/>
              </a:solidFill>
              <a:latin typeface="Calibri" panose="020F0502020204030204"/>
            </a:endParaRPr>
          </a:p>
        </p:txBody>
      </p:sp>
      <p:sp>
        <p:nvSpPr>
          <p:cNvPr id="15" name="Text 13"/>
          <p:cNvSpPr/>
          <p:nvPr/>
        </p:nvSpPr>
        <p:spPr>
          <a:xfrm>
            <a:off x="2804160" y="2633472"/>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R.I.G.H.T.-metoden, verktygsdemo och hands-on övning</a:t>
            </a:r>
            <a:endParaRPr lang="en-US" sz="1333" dirty="0">
              <a:solidFill>
                <a:prstClr val="black"/>
              </a:solidFill>
              <a:latin typeface="Calibri" panose="020F0502020204030204"/>
            </a:endParaRPr>
          </a:p>
        </p:txBody>
      </p:sp>
      <p:sp>
        <p:nvSpPr>
          <p:cNvPr id="16" name="Shape 14"/>
          <p:cNvSpPr/>
          <p:nvPr/>
        </p:nvSpPr>
        <p:spPr>
          <a:xfrm>
            <a:off x="426720" y="3304032"/>
            <a:ext cx="1950720" cy="877824"/>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17" name="Text 15"/>
          <p:cNvSpPr/>
          <p:nvPr/>
        </p:nvSpPr>
        <p:spPr>
          <a:xfrm>
            <a:off x="426720" y="3304032"/>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10:30–11:30</a:t>
            </a:r>
            <a:endParaRPr lang="en-US" sz="1267" dirty="0">
              <a:solidFill>
                <a:prstClr val="black"/>
              </a:solidFill>
              <a:latin typeface="Calibri" panose="020F0502020204030204"/>
            </a:endParaRPr>
          </a:p>
        </p:txBody>
      </p:sp>
      <p:sp>
        <p:nvSpPr>
          <p:cNvPr id="18" name="Shape 16"/>
          <p:cNvSpPr/>
          <p:nvPr/>
        </p:nvSpPr>
        <p:spPr>
          <a:xfrm>
            <a:off x="2560320" y="3304032"/>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9" name="Shape 17"/>
          <p:cNvSpPr/>
          <p:nvPr/>
        </p:nvSpPr>
        <p:spPr>
          <a:xfrm>
            <a:off x="2560320" y="3304032"/>
            <a:ext cx="97536" cy="877824"/>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20" name="Text 18"/>
          <p:cNvSpPr/>
          <p:nvPr/>
        </p:nvSpPr>
        <p:spPr>
          <a:xfrm>
            <a:off x="2804160" y="3364992"/>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PELARE B – Bättre möten &amp; presentationer</a:t>
            </a:r>
            <a:endParaRPr lang="en-US" sz="1733" dirty="0">
              <a:solidFill>
                <a:prstClr val="black"/>
              </a:solidFill>
              <a:latin typeface="Calibri" panose="020F0502020204030204"/>
            </a:endParaRPr>
          </a:p>
        </p:txBody>
      </p:sp>
      <p:sp>
        <p:nvSpPr>
          <p:cNvPr id="21" name="Text 19"/>
          <p:cNvSpPr/>
          <p:nvPr/>
        </p:nvSpPr>
        <p:spPr>
          <a:xfrm>
            <a:off x="2804160" y="3767328"/>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AI-verktyg som sparar tid, demos och övning</a:t>
            </a:r>
            <a:endParaRPr lang="en-US" sz="1333" dirty="0">
              <a:solidFill>
                <a:prstClr val="black"/>
              </a:solidFill>
              <a:latin typeface="Calibri" panose="020F0502020204030204"/>
            </a:endParaRPr>
          </a:p>
        </p:txBody>
      </p:sp>
      <p:sp>
        <p:nvSpPr>
          <p:cNvPr id="22" name="Shape 20"/>
          <p:cNvSpPr/>
          <p:nvPr/>
        </p:nvSpPr>
        <p:spPr>
          <a:xfrm>
            <a:off x="426720" y="4437888"/>
            <a:ext cx="1950720" cy="877824"/>
          </a:xfrm>
          <a:prstGeom prst="rect">
            <a:avLst/>
          </a:prstGeom>
          <a:solidFill>
            <a:srgbClr val="94A3B8"/>
          </a:solidFill>
          <a:ln/>
        </p:spPr>
        <p:txBody>
          <a:bodyPr/>
          <a:lstStyle/>
          <a:p>
            <a:pPr defTabSz="1219170"/>
            <a:endParaRPr lang="sv-SE" sz="2400">
              <a:solidFill>
                <a:prstClr val="black"/>
              </a:solidFill>
              <a:latin typeface="Calibri" panose="020F0502020204030204"/>
            </a:endParaRPr>
          </a:p>
        </p:txBody>
      </p:sp>
      <p:sp>
        <p:nvSpPr>
          <p:cNvPr id="23" name="Text 21"/>
          <p:cNvSpPr/>
          <p:nvPr/>
        </p:nvSpPr>
        <p:spPr>
          <a:xfrm>
            <a:off x="426720" y="4437888"/>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11:30–11:45</a:t>
            </a:r>
            <a:endParaRPr lang="en-US" sz="1267" dirty="0">
              <a:solidFill>
                <a:prstClr val="black"/>
              </a:solidFill>
              <a:latin typeface="Calibri" panose="020F0502020204030204"/>
            </a:endParaRPr>
          </a:p>
        </p:txBody>
      </p:sp>
      <p:sp>
        <p:nvSpPr>
          <p:cNvPr id="24" name="Shape 22"/>
          <p:cNvSpPr/>
          <p:nvPr/>
        </p:nvSpPr>
        <p:spPr>
          <a:xfrm>
            <a:off x="2560320" y="4437888"/>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5" name="Shape 23"/>
          <p:cNvSpPr/>
          <p:nvPr/>
        </p:nvSpPr>
        <p:spPr>
          <a:xfrm>
            <a:off x="2560320" y="4437888"/>
            <a:ext cx="97536" cy="877824"/>
          </a:xfrm>
          <a:prstGeom prst="rect">
            <a:avLst/>
          </a:prstGeom>
          <a:solidFill>
            <a:srgbClr val="94A3B8"/>
          </a:solidFill>
          <a:ln/>
        </p:spPr>
        <p:txBody>
          <a:bodyPr/>
          <a:lstStyle/>
          <a:p>
            <a:pPr defTabSz="1219170"/>
            <a:endParaRPr lang="sv-SE" sz="2400">
              <a:solidFill>
                <a:prstClr val="black"/>
              </a:solidFill>
              <a:latin typeface="Calibri" panose="020F0502020204030204"/>
            </a:endParaRPr>
          </a:p>
        </p:txBody>
      </p:sp>
      <p:sp>
        <p:nvSpPr>
          <p:cNvPr id="26" name="Text 24"/>
          <p:cNvSpPr/>
          <p:nvPr/>
        </p:nvSpPr>
        <p:spPr>
          <a:xfrm>
            <a:off x="2804160" y="4498848"/>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Paus</a:t>
            </a:r>
            <a:endParaRPr lang="en-US" sz="1733" dirty="0">
              <a:solidFill>
                <a:prstClr val="black"/>
              </a:solidFill>
              <a:latin typeface="Calibri" panose="020F0502020204030204"/>
            </a:endParaRPr>
          </a:p>
        </p:txBody>
      </p:sp>
      <p:sp>
        <p:nvSpPr>
          <p:cNvPr id="27" name="Shape 25"/>
          <p:cNvSpPr/>
          <p:nvPr/>
        </p:nvSpPr>
        <p:spPr>
          <a:xfrm>
            <a:off x="426720" y="5571744"/>
            <a:ext cx="1950720" cy="877824"/>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28" name="Text 26"/>
          <p:cNvSpPr/>
          <p:nvPr/>
        </p:nvSpPr>
        <p:spPr>
          <a:xfrm>
            <a:off x="426720" y="5571744"/>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11:45–13:00</a:t>
            </a:r>
            <a:endParaRPr lang="en-US" sz="1267" dirty="0">
              <a:solidFill>
                <a:prstClr val="black"/>
              </a:solidFill>
              <a:latin typeface="Calibri" panose="020F0502020204030204"/>
            </a:endParaRPr>
          </a:p>
        </p:txBody>
      </p:sp>
      <p:sp>
        <p:nvSpPr>
          <p:cNvPr id="29" name="Shape 27"/>
          <p:cNvSpPr/>
          <p:nvPr/>
        </p:nvSpPr>
        <p:spPr>
          <a:xfrm>
            <a:off x="2560320" y="5571744"/>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dirty="0">
              <a:solidFill>
                <a:prstClr val="black"/>
              </a:solidFill>
              <a:latin typeface="Calibri" panose="020F0502020204030204"/>
            </a:endParaRPr>
          </a:p>
        </p:txBody>
      </p:sp>
      <p:sp>
        <p:nvSpPr>
          <p:cNvPr id="30" name="Shape 28"/>
          <p:cNvSpPr/>
          <p:nvPr/>
        </p:nvSpPr>
        <p:spPr>
          <a:xfrm>
            <a:off x="2560320" y="5571744"/>
            <a:ext cx="97536" cy="877824"/>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31" name="Text 29"/>
          <p:cNvSpPr/>
          <p:nvPr/>
        </p:nvSpPr>
        <p:spPr>
          <a:xfrm>
            <a:off x="2804160" y="5632704"/>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PELARE C – Smarta processer &amp; agenter</a:t>
            </a:r>
            <a:endParaRPr lang="en-US" sz="1733" dirty="0">
              <a:solidFill>
                <a:prstClr val="black"/>
              </a:solidFill>
              <a:latin typeface="Calibri" panose="020F0502020204030204"/>
            </a:endParaRPr>
          </a:p>
        </p:txBody>
      </p:sp>
      <p:sp>
        <p:nvSpPr>
          <p:cNvPr id="32" name="Text 30"/>
          <p:cNvSpPr/>
          <p:nvPr/>
        </p:nvSpPr>
        <p:spPr>
          <a:xfrm>
            <a:off x="2804160" y="6035040"/>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Automation, no-code-verktyg, agenter och nästa steg</a:t>
            </a:r>
            <a:endParaRPr lang="en-US" sz="1333" dirty="0">
              <a:solidFill>
                <a:prstClr val="black"/>
              </a:solidFill>
              <a:latin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0E39D48C-3E3A-F256-A096-F0290F4F0FE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18F7A30-F8CD-A7DB-72B2-65097B9ACD79}"/>
              </a:ext>
            </a:extLst>
          </p:cNvPr>
          <p:cNvSpPr/>
          <p:nvPr/>
        </p:nvSpPr>
        <p:spPr>
          <a:xfrm>
            <a:off x="0" y="0"/>
            <a:ext cx="12192000" cy="853440"/>
          </a:xfrm>
          <a:prstGeom prst="rect">
            <a:avLst/>
          </a:prstGeom>
          <a:solidFill>
            <a:srgbClr val="1B2B4B"/>
          </a:solidFill>
          <a:ln/>
        </p:spPr>
        <p:txBody>
          <a:bodyPr/>
          <a:lstStyle/>
          <a:p>
            <a:pPr defTabSz="1219170"/>
            <a:endParaRPr lang="sv-SE" sz="2400">
              <a:solidFill>
                <a:prstClr val="black"/>
              </a:solidFill>
              <a:latin typeface="Calibri" panose="020F0502020204030204"/>
            </a:endParaRPr>
          </a:p>
        </p:txBody>
      </p:sp>
      <p:sp>
        <p:nvSpPr>
          <p:cNvPr id="3" name="Text 1">
            <a:extLst>
              <a:ext uri="{FF2B5EF4-FFF2-40B4-BE49-F238E27FC236}">
                <a16:creationId xmlns:a16="http://schemas.microsoft.com/office/drawing/2014/main" id="{E13E2EF3-791F-7A40-A25E-EB8E100BD7E1}"/>
              </a:ext>
            </a:extLst>
          </p:cNvPr>
          <p:cNvSpPr/>
          <p:nvPr/>
        </p:nvSpPr>
        <p:spPr>
          <a:xfrm>
            <a:off x="487680" y="0"/>
            <a:ext cx="11216640" cy="853440"/>
          </a:xfrm>
          <a:prstGeom prst="rect">
            <a:avLst/>
          </a:prstGeom>
          <a:noFill/>
          <a:ln/>
        </p:spPr>
        <p:txBody>
          <a:bodyPr wrap="square" lIns="0" tIns="0" rIns="0" bIns="0" rtlCol="0" anchor="ctr"/>
          <a:lstStyle/>
          <a:p>
            <a:pPr defTabSz="1219170"/>
            <a:r>
              <a:rPr lang="en-US" sz="1600" b="1" kern="0" spc="400" dirty="0">
                <a:solidFill>
                  <a:srgbClr val="FFFFFF"/>
                </a:solidFill>
                <a:latin typeface="Calibri" pitchFamily="34" charset="0"/>
                <a:ea typeface="Calibri" pitchFamily="34" charset="-122"/>
                <a:cs typeface="Calibri" pitchFamily="34" charset="-120"/>
              </a:rPr>
              <a:t>DAGENS PROGRAM</a:t>
            </a:r>
            <a:endParaRPr lang="en-US" sz="1600" dirty="0">
              <a:solidFill>
                <a:prstClr val="black"/>
              </a:solidFill>
              <a:latin typeface="Calibri" panose="020F0502020204030204"/>
            </a:endParaRPr>
          </a:p>
        </p:txBody>
      </p:sp>
      <p:sp>
        <p:nvSpPr>
          <p:cNvPr id="4" name="Shape 2">
            <a:extLst>
              <a:ext uri="{FF2B5EF4-FFF2-40B4-BE49-F238E27FC236}">
                <a16:creationId xmlns:a16="http://schemas.microsoft.com/office/drawing/2014/main" id="{AB1B668D-72DB-E84B-CB59-00F6A9AD37B8}"/>
              </a:ext>
            </a:extLst>
          </p:cNvPr>
          <p:cNvSpPr/>
          <p:nvPr/>
        </p:nvSpPr>
        <p:spPr>
          <a:xfrm>
            <a:off x="426720" y="1036320"/>
            <a:ext cx="1950720" cy="877824"/>
          </a:xfrm>
          <a:prstGeom prst="rect">
            <a:avLst/>
          </a:prstGeom>
          <a:solidFill>
            <a:srgbClr val="1B2B4B"/>
          </a:solidFill>
          <a:ln/>
        </p:spPr>
        <p:txBody>
          <a:bodyPr/>
          <a:lstStyle/>
          <a:p>
            <a:pPr defTabSz="1219170"/>
            <a:endParaRPr lang="sv-SE" sz="2400" dirty="0">
              <a:solidFill>
                <a:prstClr val="black"/>
              </a:solidFill>
              <a:latin typeface="Calibri" panose="020F0502020204030204"/>
            </a:endParaRPr>
          </a:p>
        </p:txBody>
      </p:sp>
      <p:sp>
        <p:nvSpPr>
          <p:cNvPr id="5" name="Text 3">
            <a:extLst>
              <a:ext uri="{FF2B5EF4-FFF2-40B4-BE49-F238E27FC236}">
                <a16:creationId xmlns:a16="http://schemas.microsoft.com/office/drawing/2014/main" id="{0023BAC0-CCB3-A07B-4CB0-0C1A0489B83A}"/>
              </a:ext>
            </a:extLst>
          </p:cNvPr>
          <p:cNvSpPr/>
          <p:nvPr/>
        </p:nvSpPr>
        <p:spPr>
          <a:xfrm>
            <a:off x="426720" y="1036320"/>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1</a:t>
            </a:r>
            <a:endParaRPr lang="en-US" sz="1267" dirty="0">
              <a:solidFill>
                <a:prstClr val="black"/>
              </a:solidFill>
              <a:latin typeface="Calibri" panose="020F0502020204030204"/>
            </a:endParaRPr>
          </a:p>
        </p:txBody>
      </p:sp>
      <p:sp>
        <p:nvSpPr>
          <p:cNvPr id="6" name="Shape 4">
            <a:extLst>
              <a:ext uri="{FF2B5EF4-FFF2-40B4-BE49-F238E27FC236}">
                <a16:creationId xmlns:a16="http://schemas.microsoft.com/office/drawing/2014/main" id="{773236EF-D512-0D08-5EEE-DE007B3E7D0F}"/>
              </a:ext>
            </a:extLst>
          </p:cNvPr>
          <p:cNvSpPr/>
          <p:nvPr/>
        </p:nvSpPr>
        <p:spPr>
          <a:xfrm>
            <a:off x="2560320" y="1036320"/>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7" name="Shape 5">
            <a:extLst>
              <a:ext uri="{FF2B5EF4-FFF2-40B4-BE49-F238E27FC236}">
                <a16:creationId xmlns:a16="http://schemas.microsoft.com/office/drawing/2014/main" id="{C7BF1DC6-1557-7ADE-A029-59A2C9E2EFE5}"/>
              </a:ext>
            </a:extLst>
          </p:cNvPr>
          <p:cNvSpPr/>
          <p:nvPr/>
        </p:nvSpPr>
        <p:spPr>
          <a:xfrm>
            <a:off x="2560320" y="1036320"/>
            <a:ext cx="97536" cy="877824"/>
          </a:xfrm>
          <a:prstGeom prst="rect">
            <a:avLst/>
          </a:prstGeom>
          <a:solidFill>
            <a:srgbClr val="1B2B4B"/>
          </a:solidFill>
          <a:ln/>
        </p:spPr>
        <p:txBody>
          <a:bodyPr/>
          <a:lstStyle/>
          <a:p>
            <a:pPr defTabSz="1219170"/>
            <a:endParaRPr lang="sv-SE" sz="2400">
              <a:solidFill>
                <a:prstClr val="black"/>
              </a:solidFill>
              <a:latin typeface="Calibri" panose="020F0502020204030204"/>
            </a:endParaRPr>
          </a:p>
        </p:txBody>
      </p:sp>
      <p:sp>
        <p:nvSpPr>
          <p:cNvPr id="8" name="Text 6">
            <a:extLst>
              <a:ext uri="{FF2B5EF4-FFF2-40B4-BE49-F238E27FC236}">
                <a16:creationId xmlns:a16="http://schemas.microsoft.com/office/drawing/2014/main" id="{EADF5E08-BADA-2B1E-6166-F2A2AC0003DA}"/>
              </a:ext>
            </a:extLst>
          </p:cNvPr>
          <p:cNvSpPr/>
          <p:nvPr/>
        </p:nvSpPr>
        <p:spPr>
          <a:xfrm>
            <a:off x="2804160" y="1097280"/>
            <a:ext cx="8778240" cy="426720"/>
          </a:xfrm>
          <a:prstGeom prst="rect">
            <a:avLst/>
          </a:prstGeom>
          <a:noFill/>
          <a:ln/>
        </p:spPr>
        <p:txBody>
          <a:bodyPr wrap="square" lIns="0" tIns="0" rIns="0" bIns="0" rtlCol="0" anchor="ctr"/>
          <a:lstStyle/>
          <a:p>
            <a:pPr defTabSz="1219170"/>
            <a:r>
              <a:rPr lang="en-US" sz="1733" b="1" dirty="0" err="1">
                <a:solidFill>
                  <a:srgbClr val="1E293B"/>
                </a:solidFill>
                <a:latin typeface="Calibri" pitchFamily="34" charset="0"/>
                <a:ea typeface="Calibri" pitchFamily="34" charset="-122"/>
                <a:cs typeface="Calibri" pitchFamily="34" charset="-120"/>
              </a:rPr>
              <a:t>Välkommen</a:t>
            </a:r>
            <a:r>
              <a:rPr lang="en-US" sz="1733" b="1" dirty="0">
                <a:solidFill>
                  <a:srgbClr val="1E293B"/>
                </a:solidFill>
                <a:latin typeface="Calibri" pitchFamily="34" charset="0"/>
                <a:ea typeface="Calibri" pitchFamily="34" charset="-122"/>
                <a:cs typeface="Calibri" pitchFamily="34" charset="-120"/>
              </a:rPr>
              <a:t>, intro &amp; Check-in</a:t>
            </a:r>
            <a:endParaRPr lang="en-US" sz="1733" dirty="0">
              <a:solidFill>
                <a:prstClr val="black"/>
              </a:solidFill>
              <a:latin typeface="Calibri" panose="020F0502020204030204"/>
            </a:endParaRPr>
          </a:p>
        </p:txBody>
      </p:sp>
      <p:sp>
        <p:nvSpPr>
          <p:cNvPr id="9" name="Text 7">
            <a:extLst>
              <a:ext uri="{FF2B5EF4-FFF2-40B4-BE49-F238E27FC236}">
                <a16:creationId xmlns:a16="http://schemas.microsoft.com/office/drawing/2014/main" id="{5DC655BC-D3F5-402E-46E5-1B77A3866CF0}"/>
              </a:ext>
            </a:extLst>
          </p:cNvPr>
          <p:cNvSpPr/>
          <p:nvPr/>
        </p:nvSpPr>
        <p:spPr>
          <a:xfrm>
            <a:off x="2804160" y="1499616"/>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Introduktion, agenda och Slido-survey</a:t>
            </a:r>
            <a:endParaRPr lang="en-US" sz="1333" dirty="0">
              <a:solidFill>
                <a:prstClr val="black"/>
              </a:solidFill>
              <a:latin typeface="Calibri" panose="020F0502020204030204"/>
            </a:endParaRPr>
          </a:p>
        </p:txBody>
      </p:sp>
      <p:sp>
        <p:nvSpPr>
          <p:cNvPr id="10" name="Shape 8">
            <a:extLst>
              <a:ext uri="{FF2B5EF4-FFF2-40B4-BE49-F238E27FC236}">
                <a16:creationId xmlns:a16="http://schemas.microsoft.com/office/drawing/2014/main" id="{969B0624-8FAE-336C-C92A-DF1EB91085BA}"/>
              </a:ext>
            </a:extLst>
          </p:cNvPr>
          <p:cNvSpPr/>
          <p:nvPr/>
        </p:nvSpPr>
        <p:spPr>
          <a:xfrm>
            <a:off x="426720" y="2170176"/>
            <a:ext cx="1950720" cy="877824"/>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1" name="Text 9">
            <a:extLst>
              <a:ext uri="{FF2B5EF4-FFF2-40B4-BE49-F238E27FC236}">
                <a16:creationId xmlns:a16="http://schemas.microsoft.com/office/drawing/2014/main" id="{2165A6CC-E99E-FB9E-60F6-AB61B65BF648}"/>
              </a:ext>
            </a:extLst>
          </p:cNvPr>
          <p:cNvSpPr/>
          <p:nvPr/>
        </p:nvSpPr>
        <p:spPr>
          <a:xfrm>
            <a:off x="426720" y="2170176"/>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2</a:t>
            </a:r>
            <a:endParaRPr lang="en-US" sz="1267" dirty="0">
              <a:solidFill>
                <a:prstClr val="black"/>
              </a:solidFill>
              <a:latin typeface="Calibri" panose="020F0502020204030204"/>
            </a:endParaRPr>
          </a:p>
        </p:txBody>
      </p:sp>
      <p:sp>
        <p:nvSpPr>
          <p:cNvPr id="12" name="Shape 10">
            <a:extLst>
              <a:ext uri="{FF2B5EF4-FFF2-40B4-BE49-F238E27FC236}">
                <a16:creationId xmlns:a16="http://schemas.microsoft.com/office/drawing/2014/main" id="{20BDD48C-B33A-6798-0857-4380761F2C99}"/>
              </a:ext>
            </a:extLst>
          </p:cNvPr>
          <p:cNvSpPr/>
          <p:nvPr/>
        </p:nvSpPr>
        <p:spPr>
          <a:xfrm>
            <a:off x="2560320" y="2170176"/>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3" name="Shape 11">
            <a:extLst>
              <a:ext uri="{FF2B5EF4-FFF2-40B4-BE49-F238E27FC236}">
                <a16:creationId xmlns:a16="http://schemas.microsoft.com/office/drawing/2014/main" id="{03221E8E-2D3F-D635-246E-0C9B78F8ED2D}"/>
              </a:ext>
            </a:extLst>
          </p:cNvPr>
          <p:cNvSpPr/>
          <p:nvPr/>
        </p:nvSpPr>
        <p:spPr>
          <a:xfrm>
            <a:off x="2560320" y="2170176"/>
            <a:ext cx="97536" cy="877824"/>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4" name="Text 12">
            <a:extLst>
              <a:ext uri="{FF2B5EF4-FFF2-40B4-BE49-F238E27FC236}">
                <a16:creationId xmlns:a16="http://schemas.microsoft.com/office/drawing/2014/main" id="{388C94D9-268C-3443-21F3-DF091DA5E585}"/>
              </a:ext>
            </a:extLst>
          </p:cNvPr>
          <p:cNvSpPr/>
          <p:nvPr/>
        </p:nvSpPr>
        <p:spPr>
          <a:xfrm>
            <a:off x="2804160" y="2231136"/>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PELARE A – </a:t>
            </a:r>
            <a:r>
              <a:rPr lang="en-US" sz="1733" b="1" dirty="0" err="1">
                <a:solidFill>
                  <a:srgbClr val="1E293B"/>
                </a:solidFill>
                <a:latin typeface="Calibri" pitchFamily="34" charset="0"/>
                <a:ea typeface="Calibri" pitchFamily="34" charset="-122"/>
                <a:cs typeface="Calibri" pitchFamily="34" charset="-120"/>
              </a:rPr>
              <a:t>Smartare</a:t>
            </a:r>
            <a:r>
              <a:rPr lang="en-US" sz="1733" b="1" dirty="0">
                <a:solidFill>
                  <a:srgbClr val="1E293B"/>
                </a:solidFill>
                <a:latin typeface="Calibri" pitchFamily="34" charset="0"/>
                <a:ea typeface="Calibri" pitchFamily="34" charset="-122"/>
                <a:cs typeface="Calibri" pitchFamily="34" charset="-120"/>
              </a:rPr>
              <a:t> prompting, data &amp; text</a:t>
            </a:r>
            <a:endParaRPr lang="en-US" sz="1733" dirty="0">
              <a:solidFill>
                <a:prstClr val="black"/>
              </a:solidFill>
              <a:latin typeface="Calibri" panose="020F0502020204030204"/>
            </a:endParaRPr>
          </a:p>
        </p:txBody>
      </p:sp>
      <p:sp>
        <p:nvSpPr>
          <p:cNvPr id="15" name="Text 13">
            <a:extLst>
              <a:ext uri="{FF2B5EF4-FFF2-40B4-BE49-F238E27FC236}">
                <a16:creationId xmlns:a16="http://schemas.microsoft.com/office/drawing/2014/main" id="{01AAEA6B-FDA9-4960-1DC7-EEADCB1ADE00}"/>
              </a:ext>
            </a:extLst>
          </p:cNvPr>
          <p:cNvSpPr/>
          <p:nvPr/>
        </p:nvSpPr>
        <p:spPr>
          <a:xfrm>
            <a:off x="2804160" y="2633472"/>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R.I.G.H.T.-metoden, verktygsdemo och hands-on övning</a:t>
            </a:r>
            <a:endParaRPr lang="en-US" sz="1333" dirty="0">
              <a:solidFill>
                <a:prstClr val="black"/>
              </a:solidFill>
              <a:latin typeface="Calibri" panose="020F0502020204030204"/>
            </a:endParaRPr>
          </a:p>
        </p:txBody>
      </p:sp>
      <p:sp>
        <p:nvSpPr>
          <p:cNvPr id="16" name="Shape 14">
            <a:extLst>
              <a:ext uri="{FF2B5EF4-FFF2-40B4-BE49-F238E27FC236}">
                <a16:creationId xmlns:a16="http://schemas.microsoft.com/office/drawing/2014/main" id="{2983077E-8CB6-F304-2335-452515D163F7}"/>
              </a:ext>
            </a:extLst>
          </p:cNvPr>
          <p:cNvSpPr/>
          <p:nvPr/>
        </p:nvSpPr>
        <p:spPr>
          <a:xfrm>
            <a:off x="426720" y="3304032"/>
            <a:ext cx="1950720" cy="877824"/>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17" name="Text 15">
            <a:extLst>
              <a:ext uri="{FF2B5EF4-FFF2-40B4-BE49-F238E27FC236}">
                <a16:creationId xmlns:a16="http://schemas.microsoft.com/office/drawing/2014/main" id="{3EE7FFD8-5002-2461-9144-B5C0757519B0}"/>
              </a:ext>
            </a:extLst>
          </p:cNvPr>
          <p:cNvSpPr/>
          <p:nvPr/>
        </p:nvSpPr>
        <p:spPr>
          <a:xfrm>
            <a:off x="426720" y="3304032"/>
            <a:ext cx="1950720" cy="877824"/>
          </a:xfrm>
          <a:prstGeom prst="rect">
            <a:avLst/>
          </a:prstGeom>
          <a:noFill/>
          <a:ln/>
        </p:spPr>
        <p:txBody>
          <a:bodyPr wrap="square" lIns="0" tIns="0" rIns="0" bIns="0" rtlCol="0" anchor="ctr"/>
          <a:lstStyle/>
          <a:p>
            <a:pPr algn="ctr" defTabSz="1219170"/>
            <a:endParaRPr lang="en-US" sz="1267" dirty="0">
              <a:solidFill>
                <a:prstClr val="black"/>
              </a:solidFill>
              <a:latin typeface="Calibri" panose="020F0502020204030204"/>
            </a:endParaRPr>
          </a:p>
        </p:txBody>
      </p:sp>
      <p:sp>
        <p:nvSpPr>
          <p:cNvPr id="18" name="Shape 16">
            <a:extLst>
              <a:ext uri="{FF2B5EF4-FFF2-40B4-BE49-F238E27FC236}">
                <a16:creationId xmlns:a16="http://schemas.microsoft.com/office/drawing/2014/main" id="{80559196-48FE-4108-495E-1B603CAF2DCA}"/>
              </a:ext>
            </a:extLst>
          </p:cNvPr>
          <p:cNvSpPr/>
          <p:nvPr/>
        </p:nvSpPr>
        <p:spPr>
          <a:xfrm>
            <a:off x="2560320" y="3304032"/>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9" name="Shape 17">
            <a:extLst>
              <a:ext uri="{FF2B5EF4-FFF2-40B4-BE49-F238E27FC236}">
                <a16:creationId xmlns:a16="http://schemas.microsoft.com/office/drawing/2014/main" id="{0E8F1CEF-BD28-4AA1-5D78-4FE0617CE423}"/>
              </a:ext>
            </a:extLst>
          </p:cNvPr>
          <p:cNvSpPr/>
          <p:nvPr/>
        </p:nvSpPr>
        <p:spPr>
          <a:xfrm>
            <a:off x="2560320" y="3304032"/>
            <a:ext cx="97536" cy="877824"/>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21" name="Text 19">
            <a:extLst>
              <a:ext uri="{FF2B5EF4-FFF2-40B4-BE49-F238E27FC236}">
                <a16:creationId xmlns:a16="http://schemas.microsoft.com/office/drawing/2014/main" id="{E1A30D0D-EBFB-D77B-2B5F-1257C2D7945A}"/>
              </a:ext>
            </a:extLst>
          </p:cNvPr>
          <p:cNvSpPr/>
          <p:nvPr/>
        </p:nvSpPr>
        <p:spPr>
          <a:xfrm>
            <a:off x="3413760" y="4559808"/>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AI-verktyg som sparar tid, demos och övning</a:t>
            </a:r>
            <a:endParaRPr lang="en-US" sz="1333" dirty="0">
              <a:solidFill>
                <a:prstClr val="black"/>
              </a:solidFill>
              <a:latin typeface="Calibri" panose="020F0502020204030204"/>
            </a:endParaRPr>
          </a:p>
        </p:txBody>
      </p:sp>
      <p:sp>
        <p:nvSpPr>
          <p:cNvPr id="22" name="Shape 20">
            <a:extLst>
              <a:ext uri="{FF2B5EF4-FFF2-40B4-BE49-F238E27FC236}">
                <a16:creationId xmlns:a16="http://schemas.microsoft.com/office/drawing/2014/main" id="{661173DA-7E4E-E3D0-252E-4393C713E166}"/>
              </a:ext>
            </a:extLst>
          </p:cNvPr>
          <p:cNvSpPr/>
          <p:nvPr/>
        </p:nvSpPr>
        <p:spPr>
          <a:xfrm>
            <a:off x="426720" y="4437888"/>
            <a:ext cx="1950720" cy="877824"/>
          </a:xfrm>
          <a:prstGeom prst="rect">
            <a:avLst/>
          </a:prstGeom>
          <a:solidFill>
            <a:srgbClr val="94A3B8"/>
          </a:solidFill>
          <a:ln/>
        </p:spPr>
        <p:txBody>
          <a:bodyPr/>
          <a:lstStyle/>
          <a:p>
            <a:pPr defTabSz="1219170"/>
            <a:endParaRPr lang="sv-SE" sz="2400">
              <a:solidFill>
                <a:prstClr val="black"/>
              </a:solidFill>
              <a:latin typeface="Calibri" panose="020F0502020204030204"/>
            </a:endParaRPr>
          </a:p>
        </p:txBody>
      </p:sp>
      <p:sp>
        <p:nvSpPr>
          <p:cNvPr id="23" name="Text 21">
            <a:extLst>
              <a:ext uri="{FF2B5EF4-FFF2-40B4-BE49-F238E27FC236}">
                <a16:creationId xmlns:a16="http://schemas.microsoft.com/office/drawing/2014/main" id="{C5B3B371-6EB5-100A-8125-BA0286223C31}"/>
              </a:ext>
            </a:extLst>
          </p:cNvPr>
          <p:cNvSpPr/>
          <p:nvPr/>
        </p:nvSpPr>
        <p:spPr>
          <a:xfrm>
            <a:off x="426720" y="4437888"/>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3</a:t>
            </a:r>
            <a:endParaRPr lang="en-US" sz="1267" dirty="0">
              <a:solidFill>
                <a:prstClr val="black"/>
              </a:solidFill>
            </a:endParaRPr>
          </a:p>
        </p:txBody>
      </p:sp>
      <p:sp>
        <p:nvSpPr>
          <p:cNvPr id="24" name="Shape 22">
            <a:extLst>
              <a:ext uri="{FF2B5EF4-FFF2-40B4-BE49-F238E27FC236}">
                <a16:creationId xmlns:a16="http://schemas.microsoft.com/office/drawing/2014/main" id="{5F8B9BD2-99E4-752E-63F6-24CE6196CC48}"/>
              </a:ext>
            </a:extLst>
          </p:cNvPr>
          <p:cNvSpPr/>
          <p:nvPr/>
        </p:nvSpPr>
        <p:spPr>
          <a:xfrm>
            <a:off x="2560320" y="4437888"/>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5" name="Shape 23">
            <a:extLst>
              <a:ext uri="{FF2B5EF4-FFF2-40B4-BE49-F238E27FC236}">
                <a16:creationId xmlns:a16="http://schemas.microsoft.com/office/drawing/2014/main" id="{F2495E29-95FD-E69C-8D3D-1B077BF61A27}"/>
              </a:ext>
            </a:extLst>
          </p:cNvPr>
          <p:cNvSpPr/>
          <p:nvPr/>
        </p:nvSpPr>
        <p:spPr>
          <a:xfrm>
            <a:off x="2560320" y="4437888"/>
            <a:ext cx="97536" cy="877824"/>
          </a:xfrm>
          <a:prstGeom prst="rect">
            <a:avLst/>
          </a:prstGeom>
          <a:solidFill>
            <a:srgbClr val="94A3B8"/>
          </a:solidFill>
          <a:ln/>
        </p:spPr>
        <p:txBody>
          <a:bodyPr/>
          <a:lstStyle/>
          <a:p>
            <a:pPr defTabSz="1219170"/>
            <a:endParaRPr lang="sv-SE" sz="2400">
              <a:solidFill>
                <a:prstClr val="black"/>
              </a:solidFill>
              <a:latin typeface="Calibri" panose="020F0502020204030204"/>
            </a:endParaRPr>
          </a:p>
        </p:txBody>
      </p:sp>
      <p:sp>
        <p:nvSpPr>
          <p:cNvPr id="26" name="Text 24">
            <a:extLst>
              <a:ext uri="{FF2B5EF4-FFF2-40B4-BE49-F238E27FC236}">
                <a16:creationId xmlns:a16="http://schemas.microsoft.com/office/drawing/2014/main" id="{7A0EFE87-5DCA-A137-1F8A-EB5007FBC564}"/>
              </a:ext>
            </a:extLst>
          </p:cNvPr>
          <p:cNvSpPr/>
          <p:nvPr/>
        </p:nvSpPr>
        <p:spPr>
          <a:xfrm>
            <a:off x="2804160" y="3318837"/>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Paus</a:t>
            </a:r>
            <a:endParaRPr lang="en-US" sz="1733" dirty="0">
              <a:solidFill>
                <a:prstClr val="black"/>
              </a:solidFill>
              <a:latin typeface="Calibri" panose="020F0502020204030204"/>
            </a:endParaRPr>
          </a:p>
        </p:txBody>
      </p:sp>
      <p:sp>
        <p:nvSpPr>
          <p:cNvPr id="27" name="Shape 25">
            <a:extLst>
              <a:ext uri="{FF2B5EF4-FFF2-40B4-BE49-F238E27FC236}">
                <a16:creationId xmlns:a16="http://schemas.microsoft.com/office/drawing/2014/main" id="{289485AE-E8D3-F08E-5C3E-B11476D1C1C3}"/>
              </a:ext>
            </a:extLst>
          </p:cNvPr>
          <p:cNvSpPr/>
          <p:nvPr/>
        </p:nvSpPr>
        <p:spPr>
          <a:xfrm>
            <a:off x="426720" y="5571744"/>
            <a:ext cx="1950720" cy="877824"/>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28" name="Text 26">
            <a:extLst>
              <a:ext uri="{FF2B5EF4-FFF2-40B4-BE49-F238E27FC236}">
                <a16:creationId xmlns:a16="http://schemas.microsoft.com/office/drawing/2014/main" id="{AF651C39-F208-9AEC-2F81-5E37B4A10807}"/>
              </a:ext>
            </a:extLst>
          </p:cNvPr>
          <p:cNvSpPr/>
          <p:nvPr/>
        </p:nvSpPr>
        <p:spPr>
          <a:xfrm>
            <a:off x="426720" y="5571744"/>
            <a:ext cx="1950720" cy="877824"/>
          </a:xfrm>
          <a:prstGeom prst="rect">
            <a:avLst/>
          </a:prstGeom>
          <a:noFill/>
          <a:ln/>
        </p:spPr>
        <p:txBody>
          <a:bodyPr wrap="square" lIns="0" tIns="0" rIns="0" bIns="0" rtlCol="0" anchor="ctr"/>
          <a:lstStyle/>
          <a:p>
            <a:pPr algn="ctr" defTabSz="1219170"/>
            <a:r>
              <a:rPr lang="en-US" sz="1267" b="1" dirty="0">
                <a:solidFill>
                  <a:srgbClr val="FFFFFF"/>
                </a:solidFill>
                <a:latin typeface="Calibri" pitchFamily="34" charset="0"/>
                <a:ea typeface="Calibri" pitchFamily="34" charset="-122"/>
                <a:cs typeface="Calibri" pitchFamily="34" charset="-120"/>
              </a:rPr>
              <a:t>4</a:t>
            </a:r>
            <a:endParaRPr lang="en-US" sz="1267" dirty="0">
              <a:solidFill>
                <a:prstClr val="black"/>
              </a:solidFill>
              <a:latin typeface="Calibri" panose="020F0502020204030204"/>
            </a:endParaRPr>
          </a:p>
        </p:txBody>
      </p:sp>
      <p:sp>
        <p:nvSpPr>
          <p:cNvPr id="29" name="Shape 27">
            <a:extLst>
              <a:ext uri="{FF2B5EF4-FFF2-40B4-BE49-F238E27FC236}">
                <a16:creationId xmlns:a16="http://schemas.microsoft.com/office/drawing/2014/main" id="{68F76ABF-1684-D8E0-EED0-BAEF8DC49A6B}"/>
              </a:ext>
            </a:extLst>
          </p:cNvPr>
          <p:cNvSpPr/>
          <p:nvPr/>
        </p:nvSpPr>
        <p:spPr>
          <a:xfrm>
            <a:off x="2560320" y="5571744"/>
            <a:ext cx="9265920" cy="877824"/>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dirty="0">
              <a:solidFill>
                <a:prstClr val="black"/>
              </a:solidFill>
              <a:latin typeface="Calibri" panose="020F0502020204030204"/>
            </a:endParaRPr>
          </a:p>
        </p:txBody>
      </p:sp>
      <p:sp>
        <p:nvSpPr>
          <p:cNvPr id="30" name="Shape 28">
            <a:extLst>
              <a:ext uri="{FF2B5EF4-FFF2-40B4-BE49-F238E27FC236}">
                <a16:creationId xmlns:a16="http://schemas.microsoft.com/office/drawing/2014/main" id="{0B42E493-385C-326A-ABB7-239F12BE2982}"/>
              </a:ext>
            </a:extLst>
          </p:cNvPr>
          <p:cNvSpPr/>
          <p:nvPr/>
        </p:nvSpPr>
        <p:spPr>
          <a:xfrm>
            <a:off x="2560320" y="5571744"/>
            <a:ext cx="97536" cy="877824"/>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31" name="Text 29">
            <a:extLst>
              <a:ext uri="{FF2B5EF4-FFF2-40B4-BE49-F238E27FC236}">
                <a16:creationId xmlns:a16="http://schemas.microsoft.com/office/drawing/2014/main" id="{39B6DD40-EEBB-9C8E-8CDF-53FB468575A5}"/>
              </a:ext>
            </a:extLst>
          </p:cNvPr>
          <p:cNvSpPr/>
          <p:nvPr/>
        </p:nvSpPr>
        <p:spPr>
          <a:xfrm>
            <a:off x="2804160" y="5632704"/>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PELARE C – Smarta processer &amp; agenter</a:t>
            </a:r>
            <a:endParaRPr lang="en-US" sz="1733" dirty="0">
              <a:solidFill>
                <a:prstClr val="black"/>
              </a:solidFill>
              <a:latin typeface="Calibri" panose="020F0502020204030204"/>
            </a:endParaRPr>
          </a:p>
        </p:txBody>
      </p:sp>
      <p:sp>
        <p:nvSpPr>
          <p:cNvPr id="32" name="Text 30">
            <a:extLst>
              <a:ext uri="{FF2B5EF4-FFF2-40B4-BE49-F238E27FC236}">
                <a16:creationId xmlns:a16="http://schemas.microsoft.com/office/drawing/2014/main" id="{394140A1-39A7-91F8-295F-30AA696DCAE3}"/>
              </a:ext>
            </a:extLst>
          </p:cNvPr>
          <p:cNvSpPr/>
          <p:nvPr/>
        </p:nvSpPr>
        <p:spPr>
          <a:xfrm>
            <a:off x="2804160" y="6035040"/>
            <a:ext cx="8778240" cy="365760"/>
          </a:xfrm>
          <a:prstGeom prst="rect">
            <a:avLst/>
          </a:prstGeom>
          <a:noFill/>
          <a:ln/>
        </p:spPr>
        <p:txBody>
          <a:bodyPr wrap="square" lIns="0" tIns="0" rIns="0" bIns="0" rtlCol="0" anchor="ctr"/>
          <a:lstStyle/>
          <a:p>
            <a:pPr defTabSz="1219170"/>
            <a:r>
              <a:rPr lang="en-US" sz="1333" dirty="0">
                <a:solidFill>
                  <a:srgbClr val="475569"/>
                </a:solidFill>
                <a:latin typeface="Calibri" pitchFamily="34" charset="0"/>
                <a:ea typeface="Calibri" pitchFamily="34" charset="-122"/>
                <a:cs typeface="Calibri" pitchFamily="34" charset="-120"/>
              </a:rPr>
              <a:t>Automation, no-code-verktyg, agenter och nästa steg</a:t>
            </a:r>
            <a:endParaRPr lang="en-US" sz="1333" dirty="0">
              <a:solidFill>
                <a:prstClr val="black"/>
              </a:solidFill>
              <a:latin typeface="Calibri" panose="020F0502020204030204"/>
            </a:endParaRPr>
          </a:p>
        </p:txBody>
      </p:sp>
      <p:sp>
        <p:nvSpPr>
          <p:cNvPr id="20" name="Text 18">
            <a:extLst>
              <a:ext uri="{FF2B5EF4-FFF2-40B4-BE49-F238E27FC236}">
                <a16:creationId xmlns:a16="http://schemas.microsoft.com/office/drawing/2014/main" id="{933EDA27-B88F-A3EB-0854-D4F8AD2F28C2}"/>
              </a:ext>
            </a:extLst>
          </p:cNvPr>
          <p:cNvSpPr/>
          <p:nvPr/>
        </p:nvSpPr>
        <p:spPr>
          <a:xfrm>
            <a:off x="2804160" y="4663440"/>
            <a:ext cx="8778240" cy="426720"/>
          </a:xfrm>
          <a:prstGeom prst="rect">
            <a:avLst/>
          </a:prstGeom>
          <a:noFill/>
          <a:ln/>
        </p:spPr>
        <p:txBody>
          <a:bodyPr wrap="square" lIns="0" tIns="0" rIns="0" bIns="0" rtlCol="0" anchor="ctr"/>
          <a:lstStyle/>
          <a:p>
            <a:pPr defTabSz="1219170"/>
            <a:r>
              <a:rPr lang="en-US" sz="1733" b="1" dirty="0">
                <a:solidFill>
                  <a:srgbClr val="1E293B"/>
                </a:solidFill>
                <a:latin typeface="Calibri" pitchFamily="34" charset="0"/>
                <a:ea typeface="Calibri" pitchFamily="34" charset="-122"/>
                <a:cs typeface="Calibri" pitchFamily="34" charset="-120"/>
              </a:rPr>
              <a:t>PELARE B – Bättre möten &amp; presentationer</a:t>
            </a:r>
            <a:endParaRPr lang="en-US" sz="1733" dirty="0">
              <a:solidFill>
                <a:prstClr val="black"/>
              </a:solidFill>
              <a:latin typeface="Calibri" panose="020F0502020204030204"/>
            </a:endParaRPr>
          </a:p>
        </p:txBody>
      </p:sp>
    </p:spTree>
    <p:extLst>
      <p:ext uri="{BB962C8B-B14F-4D97-AF65-F5344CB8AC3E}">
        <p14:creationId xmlns:p14="http://schemas.microsoft.com/office/powerpoint/2010/main" val="2091255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tshållare för datum 3" hidden="1">
            <a:extLst>
              <a:ext uri="{FF2B5EF4-FFF2-40B4-BE49-F238E27FC236}">
                <a16:creationId xmlns:a16="http://schemas.microsoft.com/office/drawing/2014/main" id="{A4B1506E-4275-DC57-090F-312F10861397}"/>
              </a:ext>
            </a:extLst>
          </p:cNvPr>
          <p:cNvSpPr>
            <a:spLocks noGrp="1"/>
          </p:cNvSpPr>
          <p:nvPr>
            <p:ph type="dt" sz="half" idx="10"/>
          </p:nvPr>
        </p:nvSpPr>
        <p:spPr/>
        <p:txBody>
          <a:bodyPr/>
          <a:lstStyle/>
          <a:p>
            <a:pPr rtl="0">
              <a:spcAft>
                <a:spcPts val="600"/>
              </a:spcAft>
            </a:pPr>
            <a:fld id="{DC238986-F9EE-4527-88E5-D92237308475}" type="datetime1">
              <a:rPr lang="sv-SE" smtClean="0"/>
              <a:pPr rtl="0">
                <a:spcAft>
                  <a:spcPts val="600"/>
                </a:spcAft>
              </a:pPr>
              <a:t>2026-03-12</a:t>
            </a:fld>
            <a:endParaRPr lang="en-US"/>
          </a:p>
        </p:txBody>
      </p:sp>
      <p:pic>
        <p:nvPicPr>
          <p:cNvPr id="6" name="Bildobjekt 5" descr="En bild som visar text, Teckensnitt, skärmbild, visitkort&#10;&#10;AI-genererat innehåll kan vara felaktigt.">
            <a:extLst>
              <a:ext uri="{FF2B5EF4-FFF2-40B4-BE49-F238E27FC236}">
                <a16:creationId xmlns:a16="http://schemas.microsoft.com/office/drawing/2014/main" id="{99BBB7A4-5581-CA99-6039-539289EBDDA1}"/>
              </a:ext>
            </a:extLst>
          </p:cNvPr>
          <p:cNvPicPr>
            <a:picLocks noChangeAspect="1"/>
          </p:cNvPicPr>
          <p:nvPr/>
        </p:nvPicPr>
        <p:blipFill>
          <a:blip r:embed="rId3"/>
          <a:stretch>
            <a:fillRect/>
          </a:stretch>
        </p:blipFill>
        <p:spPr>
          <a:xfrm>
            <a:off x="935527" y="643467"/>
            <a:ext cx="806491" cy="1047804"/>
          </a:xfrm>
          <a:prstGeom prst="rect">
            <a:avLst/>
          </a:prstGeom>
        </p:spPr>
      </p:pic>
      <p:sp>
        <p:nvSpPr>
          <p:cNvPr id="8" name="textruta 7">
            <a:extLst>
              <a:ext uri="{FF2B5EF4-FFF2-40B4-BE49-F238E27FC236}">
                <a16:creationId xmlns:a16="http://schemas.microsoft.com/office/drawing/2014/main" id="{98972BE3-4C43-671E-1696-92366C242E48}"/>
              </a:ext>
            </a:extLst>
          </p:cNvPr>
          <p:cNvSpPr txBox="1"/>
          <p:nvPr/>
        </p:nvSpPr>
        <p:spPr>
          <a:xfrm>
            <a:off x="541824" y="1889991"/>
            <a:ext cx="5401775" cy="2727606"/>
          </a:xfrm>
          <a:prstGeom prst="rect">
            <a:avLst/>
          </a:prstGeom>
          <a:noFill/>
        </p:spPr>
        <p:txBody>
          <a:bodyPr wrap="square">
            <a:spAutoFit/>
          </a:bodyPr>
          <a:lstStyle/>
          <a:p>
            <a:pPr marL="342900" lvl="0" indent="-342900">
              <a:lnSpc>
                <a:spcPct val="115000"/>
              </a:lnSpc>
              <a:spcAft>
                <a:spcPts val="800"/>
              </a:spcAft>
              <a:buAutoNum type="arabicPeriod"/>
              <a:tabLst>
                <a:tab pos="457200" algn="l"/>
              </a:tabLst>
            </a:pPr>
            <a:r>
              <a:rPr lang="sv-SE" sz="1800" b="1" kern="100" dirty="0">
                <a:effectLst/>
                <a:latin typeface="Aptos" panose="020B0004020202020204" pitchFamily="34" charset="0"/>
                <a:ea typeface="Aptos" panose="020B0004020202020204" pitchFamily="34" charset="0"/>
                <a:cs typeface="Times New Roman" panose="02020603050405020304" pitchFamily="18" charset="0"/>
              </a:rPr>
              <a:t>Inspiration Workshop (Lär och Inspirera)</a:t>
            </a:r>
          </a:p>
          <a:p>
            <a:pPr lvl="0">
              <a:lnSpc>
                <a:spcPct val="115000"/>
              </a:lnSpc>
              <a:spcAft>
                <a:spcPts val="800"/>
              </a:spcAft>
              <a:tabLst>
                <a:tab pos="457200" algn="l"/>
              </a:tabLst>
            </a:pPr>
            <a:r>
              <a:rPr lang="sv-SE" dirty="0"/>
              <a:t>Delta i en interaktiv workshop på 2–8 timmar där vi tillsammans avmystifierar generativ AI. Genom praktiska övningar bygger vi upp teamets kunskap och förståelse, samtidigt som vi väcker nyfikenhet och inspiration. Vi jobbar med att använda olika verktyg och metoder för att förstärka olika tillämpningsområden.</a:t>
            </a:r>
          </a:p>
        </p:txBody>
      </p:sp>
      <p:sp>
        <p:nvSpPr>
          <p:cNvPr id="13" name="textruta 12">
            <a:extLst>
              <a:ext uri="{FF2B5EF4-FFF2-40B4-BE49-F238E27FC236}">
                <a16:creationId xmlns:a16="http://schemas.microsoft.com/office/drawing/2014/main" id="{480450E4-C1D8-7B59-F726-BEC46DD00D80}"/>
              </a:ext>
            </a:extLst>
          </p:cNvPr>
          <p:cNvSpPr txBox="1"/>
          <p:nvPr/>
        </p:nvSpPr>
        <p:spPr>
          <a:xfrm>
            <a:off x="452924" y="4816317"/>
            <a:ext cx="5643076" cy="1200329"/>
          </a:xfrm>
          <a:prstGeom prst="rect">
            <a:avLst/>
          </a:prstGeom>
          <a:noFill/>
        </p:spPr>
        <p:txBody>
          <a:bodyPr wrap="square">
            <a:spAutoFit/>
          </a:bodyPr>
          <a:lstStyle/>
          <a:p>
            <a:r>
              <a:rPr lang="sv-SE" sz="1600" b="1" kern="100" dirty="0">
                <a:latin typeface="Aptos" panose="020B0004020202020204" pitchFamily="34" charset="0"/>
                <a:cs typeface="Times New Roman" panose="02020603050405020304" pitchFamily="18" charset="0"/>
              </a:rPr>
              <a:t>Målet </a:t>
            </a:r>
            <a:r>
              <a:rPr lang="sv-SE" dirty="0"/>
              <a:t>är att skapa en trygg och inspirerande miljö där ni får insikt i AI:s möjligheter och utmaningar, och kan börja utforska hur teknologin kan skapa värde för just er verksamhet.</a:t>
            </a:r>
          </a:p>
        </p:txBody>
      </p:sp>
      <p:sp>
        <p:nvSpPr>
          <p:cNvPr id="16" name="Rubrik 16">
            <a:extLst>
              <a:ext uri="{FF2B5EF4-FFF2-40B4-BE49-F238E27FC236}">
                <a16:creationId xmlns:a16="http://schemas.microsoft.com/office/drawing/2014/main" id="{F5688229-5D13-F771-D6B3-56CFF6669581}"/>
              </a:ext>
            </a:extLst>
          </p:cNvPr>
          <p:cNvSpPr txBox="1">
            <a:spLocks/>
          </p:cNvSpPr>
          <p:nvPr/>
        </p:nvSpPr>
        <p:spPr>
          <a:xfrm>
            <a:off x="2273300" y="365125"/>
            <a:ext cx="90805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sz="3600" b="1" kern="100" dirty="0">
                <a:cs typeface="Times New Roman" panose="02020603050405020304" pitchFamily="18" charset="0"/>
              </a:rPr>
              <a:t>Inspirations Workshop</a:t>
            </a:r>
            <a:endParaRPr lang="sv-SE" sz="3600" dirty="0"/>
          </a:p>
        </p:txBody>
      </p:sp>
      <p:pic>
        <p:nvPicPr>
          <p:cNvPr id="2" name="Bildobjekt 1" descr="En bild som visar text, skärmbild, Teckensnitt, Tryck&#10;&#10;AI-genererat innehåll kan vara felaktigt.">
            <a:extLst>
              <a:ext uri="{FF2B5EF4-FFF2-40B4-BE49-F238E27FC236}">
                <a16:creationId xmlns:a16="http://schemas.microsoft.com/office/drawing/2014/main" id="{2157B3FA-4034-E911-0851-B88F92963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3550" y="1285398"/>
            <a:ext cx="5071532" cy="5499314"/>
          </a:xfrm>
          <a:prstGeom prst="rect">
            <a:avLst/>
          </a:prstGeom>
        </p:spPr>
      </p:pic>
    </p:spTree>
    <p:extLst>
      <p:ext uri="{BB962C8B-B14F-4D97-AF65-F5344CB8AC3E}">
        <p14:creationId xmlns:p14="http://schemas.microsoft.com/office/powerpoint/2010/main" val="137737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CDD5CB-D5AE-27B9-43F2-9F2E07BEE260}"/>
              </a:ext>
            </a:extLst>
          </p:cNvPr>
          <p:cNvSpPr>
            <a:spLocks noGrp="1"/>
          </p:cNvSpPr>
          <p:nvPr>
            <p:ph type="title"/>
          </p:nvPr>
        </p:nvSpPr>
        <p:spPr>
          <a:xfrm>
            <a:off x="605431" y="932688"/>
            <a:ext cx="5664740" cy="1124712"/>
          </a:xfrm>
        </p:spPr>
        <p:txBody>
          <a:bodyPr anchor="t">
            <a:normAutofit/>
          </a:bodyPr>
          <a:lstStyle/>
          <a:p>
            <a:r>
              <a:rPr lang="en-US" b="1" dirty="0"/>
              <a:t>En </a:t>
            </a:r>
            <a:r>
              <a:rPr lang="en-US" b="1" dirty="0" err="1"/>
              <a:t>översikt</a:t>
            </a:r>
            <a:r>
              <a:rPr lang="en-US" b="1" dirty="0"/>
              <a:t> av AI</a:t>
            </a:r>
            <a:endParaRPr lang="sv-SE" dirty="0"/>
          </a:p>
        </p:txBody>
      </p:sp>
      <p:sp>
        <p:nvSpPr>
          <p:cNvPr id="4" name="Platshållare för innehåll 3">
            <a:extLst>
              <a:ext uri="{FF2B5EF4-FFF2-40B4-BE49-F238E27FC236}">
                <a16:creationId xmlns:a16="http://schemas.microsoft.com/office/drawing/2014/main" id="{5239D13C-3410-9BF9-921C-9E997D8C9A63}"/>
              </a:ext>
            </a:extLst>
          </p:cNvPr>
          <p:cNvSpPr>
            <a:spLocks noGrp="1"/>
          </p:cNvSpPr>
          <p:nvPr>
            <p:ph type="body"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5431" y="2057400"/>
            <a:ext cx="4195169" cy="3811588"/>
          </a:xfrm>
        </p:spPr>
        <p:txBody>
          <a:bodyPr>
            <a:normAutofit/>
          </a:bodyPr>
          <a:lstStyle/>
          <a:p>
            <a:pPr>
              <a:spcBef>
                <a:spcPts val="2500"/>
              </a:spcBef>
            </a:pPr>
            <a:r>
              <a:rPr lang="sv-SE" sz="1400" b="1" dirty="0"/>
              <a:t>Efterliknar mänskligt tänkande</a:t>
            </a:r>
          </a:p>
          <a:p>
            <a:pPr marL="0" lvl="1"/>
            <a:r>
              <a:rPr lang="sv-SE" dirty="0"/>
              <a:t>AI-system utvecklas för att efterlikna hur människor tänker, lär sig och löser problem på egen hand.</a:t>
            </a:r>
          </a:p>
          <a:p>
            <a:pPr>
              <a:spcBef>
                <a:spcPts val="2500"/>
              </a:spcBef>
            </a:pPr>
            <a:r>
              <a:rPr lang="sv-SE" sz="1400" b="1" dirty="0"/>
              <a:t>Generativ AI</a:t>
            </a:r>
          </a:p>
          <a:p>
            <a:pPr marL="0" lvl="1"/>
            <a:r>
              <a:rPr lang="sv-SE" dirty="0"/>
              <a:t>Generativ AI kan skapa nytt innehåll, som texter och bilder, med hjälp av kraftfulla algoritmer och maskininlärning.</a:t>
            </a:r>
          </a:p>
          <a:p>
            <a:pPr>
              <a:spcBef>
                <a:spcPts val="2500"/>
              </a:spcBef>
            </a:pPr>
            <a:r>
              <a:rPr lang="sv-SE" sz="1400" b="1" dirty="0" err="1"/>
              <a:t>Agentisk</a:t>
            </a:r>
            <a:r>
              <a:rPr lang="sv-SE" sz="1400" b="1" dirty="0"/>
              <a:t> AI</a:t>
            </a:r>
          </a:p>
          <a:p>
            <a:pPr marL="0" lvl="1"/>
            <a:r>
              <a:rPr lang="sv-SE" dirty="0" err="1"/>
              <a:t>Agentisk</a:t>
            </a:r>
            <a:r>
              <a:rPr lang="sv-SE" dirty="0"/>
              <a:t> AI innebär system som agerar självständigt och fattar egna beslut för att nå uppsatta mål.</a:t>
            </a:r>
          </a:p>
        </p:txBody>
      </p:sp>
      <p:pic>
        <p:nvPicPr>
          <p:cNvPr id="8" name="Platshållare för innehåll 7" descr="Abstrakt digitalt neuralt nätverk som genererar text, bilder och data med AI-teknologi">
            <a:extLst>
              <a:ext uri="{FF2B5EF4-FFF2-40B4-BE49-F238E27FC236}">
                <a16:creationId xmlns:a16="http://schemas.microsoft.com/office/drawing/2014/main" id="{28502E93-6C07-4BB7-A1D1-C785599FBF54}"/>
              </a:ext>
            </a:extLst>
          </p:cNvPr>
          <p:cNvPicPr>
            <a:picLocks noGrp="1" noChangeAspect="1"/>
          </p:cNvPicPr>
          <p:nvPr>
            <p:ph idx="1"/>
          </p:nvPr>
        </p:nvPicPr>
        <p:blipFill>
          <a:blip r:embed="rId3"/>
          <a:stretch>
            <a:fillRect/>
          </a:stretch>
        </p:blipFill>
        <p:spPr>
          <a:xfrm>
            <a:off x="6234216" y="1872343"/>
            <a:ext cx="5271983" cy="3519048"/>
          </a:xfrm>
        </p:spPr>
      </p:pic>
      <p:sp>
        <p:nvSpPr>
          <p:cNvPr id="7" name="Platshållare för bildnummer 6">
            <a:extLst>
              <a:ext uri="{FF2B5EF4-FFF2-40B4-BE49-F238E27FC236}">
                <a16:creationId xmlns:a16="http://schemas.microsoft.com/office/drawing/2014/main" id="{7D80874C-7003-F1FC-4779-A78A54A71DFE}"/>
              </a:ext>
            </a:extLst>
          </p:cNvPr>
          <p:cNvSpPr>
            <a:spLocks noGrp="1"/>
          </p:cNvSpPr>
          <p:nvPr>
            <p:ph type="sldNum" sz="quarter" idx="12"/>
          </p:nvPr>
        </p:nvSpPr>
        <p:spPr>
          <a:xfrm>
            <a:off x="11233434" y="6029868"/>
            <a:ext cx="429372" cy="365125"/>
          </a:xfrm>
        </p:spPr>
        <p:txBody>
          <a:bodyPr anchor="ctr">
            <a:normAutofit/>
          </a:bodyPr>
          <a:lstStyle/>
          <a:p>
            <a:pPr rtl="0">
              <a:spcAft>
                <a:spcPts val="600"/>
              </a:spcAft>
            </a:pPr>
            <a:fld id="{27F8DDA4-3B80-4E8A-A8F5-521F73BF9127}" type="slidenum">
              <a:rPr lang="en-US" smtClean="0"/>
              <a:pPr rtl="0">
                <a:spcAft>
                  <a:spcPts val="600"/>
                </a:spcAft>
              </a:pPr>
              <a:t>6</a:t>
            </a:fld>
            <a:endParaRPr lang="en-US"/>
          </a:p>
        </p:txBody>
      </p:sp>
    </p:spTree>
    <p:extLst>
      <p:ext uri="{BB962C8B-B14F-4D97-AF65-F5344CB8AC3E}">
        <p14:creationId xmlns:p14="http://schemas.microsoft.com/office/powerpoint/2010/main" val="1698399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DA8615-5A09-2A36-4424-0F2CF06AEB7D}"/>
              </a:ext>
            </a:extLst>
          </p:cNvPr>
          <p:cNvSpPr>
            <a:spLocks noGrp="1"/>
          </p:cNvSpPr>
          <p:nvPr>
            <p:ph type="title"/>
          </p:nvPr>
        </p:nvSpPr>
        <p:spPr>
          <a:xfrm>
            <a:off x="605432" y="228599"/>
            <a:ext cx="3658560" cy="1742175"/>
          </a:xfrm>
        </p:spPr>
        <p:txBody>
          <a:bodyPr anchor="b">
            <a:normAutofit/>
          </a:bodyPr>
          <a:lstStyle/>
          <a:p>
            <a:r>
              <a:rPr lang="sv-SE"/>
              <a:t>Exempel på generativ AI i praktiken</a:t>
            </a:r>
          </a:p>
        </p:txBody>
      </p:sp>
      <p:sp>
        <p:nvSpPr>
          <p:cNvPr id="4" name="Platshållare för innehåll 3">
            <a:extLst>
              <a:ext uri="{FF2B5EF4-FFF2-40B4-BE49-F238E27FC236}">
                <a16:creationId xmlns:a16="http://schemas.microsoft.com/office/drawing/2014/main" id="{0FF770BF-42B6-BAC9-0C91-E7BD8265FC4B}"/>
              </a:ext>
            </a:extLst>
          </p:cNvPr>
          <p:cNvSpPr>
            <a:spLocks noGrp="1"/>
          </p:cNvSpPr>
          <p:nvPr>
            <p:ph type="body"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71600" y="2337134"/>
            <a:ext cx="2892392" cy="3331342"/>
          </a:xfrm>
        </p:spPr>
        <p:txBody>
          <a:bodyPr>
            <a:normAutofit lnSpcReduction="10000"/>
          </a:bodyPr>
          <a:lstStyle/>
          <a:p>
            <a:pPr marL="0" indent="0">
              <a:lnSpc>
                <a:spcPct val="110000"/>
              </a:lnSpc>
              <a:spcBef>
                <a:spcPts val="2500"/>
              </a:spcBef>
              <a:buFont typeface="Arial" panose="020B0604020202020204" pitchFamily="34" charset="0"/>
              <a:buNone/>
            </a:pPr>
            <a:r>
              <a:rPr lang="sv-SE" sz="1000" b="1"/>
              <a:t>Produktdesign och prototyper</a:t>
            </a:r>
          </a:p>
          <a:p>
            <a:pPr marL="0" lvl="1" indent="0" algn="r">
              <a:lnSpc>
                <a:spcPct val="110000"/>
              </a:lnSpc>
              <a:buFont typeface="Arial" panose="020B0604020202020204" pitchFamily="34" charset="0"/>
              <a:buNone/>
            </a:pPr>
            <a:r>
              <a:rPr lang="sv-SE" sz="1000"/>
              <a:t>Generativ AI används för att skapa prototyper och förbättra produktdesignprocesser effektivt.</a:t>
            </a:r>
          </a:p>
          <a:p>
            <a:pPr marL="0" indent="0">
              <a:lnSpc>
                <a:spcPct val="110000"/>
              </a:lnSpc>
              <a:spcBef>
                <a:spcPts val="2500"/>
              </a:spcBef>
              <a:buFont typeface="Arial" panose="020B0604020202020204" pitchFamily="34" charset="0"/>
              <a:buNone/>
            </a:pPr>
            <a:r>
              <a:rPr lang="sv-SE" sz="1000" b="1"/>
              <a:t>Underhållning och kreativt skapande</a:t>
            </a:r>
          </a:p>
          <a:p>
            <a:pPr marL="0" lvl="1" indent="0" algn="r">
              <a:lnSpc>
                <a:spcPct val="110000"/>
              </a:lnSpc>
              <a:buFont typeface="Arial" panose="020B0604020202020204" pitchFamily="34" charset="0"/>
              <a:buNone/>
            </a:pPr>
            <a:r>
              <a:rPr lang="sv-SE" sz="1000"/>
              <a:t>Generativ AI hjälper till att generera musik och visuella bilder inom underhållningsindustrin.</a:t>
            </a:r>
          </a:p>
          <a:p>
            <a:pPr marL="0" indent="0">
              <a:lnSpc>
                <a:spcPct val="110000"/>
              </a:lnSpc>
              <a:spcBef>
                <a:spcPts val="2500"/>
              </a:spcBef>
              <a:buFont typeface="Arial" panose="020B0604020202020204" pitchFamily="34" charset="0"/>
              <a:buNone/>
            </a:pPr>
            <a:r>
              <a:rPr lang="sv-SE" sz="1000" b="1"/>
              <a:t>Tillverkning och automation</a:t>
            </a:r>
          </a:p>
          <a:p>
            <a:pPr marL="0" lvl="1" indent="0" algn="r">
              <a:lnSpc>
                <a:spcPct val="110000"/>
              </a:lnSpc>
              <a:buFont typeface="Arial" panose="020B0604020202020204" pitchFamily="34" charset="0"/>
              <a:buNone/>
            </a:pPr>
            <a:r>
              <a:rPr lang="sv-SE" sz="1000"/>
              <a:t>Inom tillverkning optimerar generativ AI processer och automatiserar dokumentation.</a:t>
            </a:r>
          </a:p>
          <a:p>
            <a:pPr marL="0" indent="0">
              <a:lnSpc>
                <a:spcPct val="110000"/>
              </a:lnSpc>
              <a:spcBef>
                <a:spcPts val="2500"/>
              </a:spcBef>
              <a:buFont typeface="Arial" panose="020B0604020202020204" pitchFamily="34" charset="0"/>
              <a:buNone/>
            </a:pPr>
            <a:r>
              <a:rPr lang="sv-SE" sz="1000" b="1"/>
              <a:t>Effektivitet och innovation</a:t>
            </a:r>
          </a:p>
          <a:p>
            <a:pPr marL="0" lvl="1" indent="0" algn="r">
              <a:lnSpc>
                <a:spcPct val="110000"/>
              </a:lnSpc>
              <a:buFont typeface="Arial" panose="020B0604020202020204" pitchFamily="34" charset="0"/>
              <a:buNone/>
            </a:pPr>
            <a:r>
              <a:rPr lang="sv-SE" sz="1000"/>
              <a:t>Generativ AI reducerar innovationstider med upp till 30% och möjliggör mer skräddarsydda lösningar.</a:t>
            </a:r>
          </a:p>
        </p:txBody>
      </p:sp>
      <p:pic>
        <p:nvPicPr>
          <p:cNvPr id="8" name="Platshållare för innehåll 7" descr="Illustrationer av generativ AI inom produktdesign, underhållning, tillverkning och innovation">
            <a:extLst>
              <a:ext uri="{FF2B5EF4-FFF2-40B4-BE49-F238E27FC236}">
                <a16:creationId xmlns:a16="http://schemas.microsoft.com/office/drawing/2014/main" id="{021B38CC-DD46-4FBF-A66B-82F67448D6A7}"/>
              </a:ext>
            </a:extLst>
          </p:cNvPr>
          <p:cNvPicPr>
            <a:picLocks noGrp="1" noChangeAspect="1"/>
          </p:cNvPicPr>
          <p:nvPr>
            <p:ph type="pic" idx="1"/>
          </p:nvPr>
        </p:nvPicPr>
        <p:blipFill>
          <a:blip r:embed="rId3"/>
          <a:stretch/>
        </p:blipFill>
        <p:spPr>
          <a:xfrm>
            <a:off x="4800600" y="886206"/>
            <a:ext cx="6705600" cy="4475988"/>
          </a:xfrm>
        </p:spPr>
      </p:pic>
      <p:sp>
        <p:nvSpPr>
          <p:cNvPr id="7" name="Platshållare för bildnummer 6">
            <a:extLst>
              <a:ext uri="{FF2B5EF4-FFF2-40B4-BE49-F238E27FC236}">
                <a16:creationId xmlns:a16="http://schemas.microsoft.com/office/drawing/2014/main" id="{804EA0D1-2EFF-EA30-ED9E-C27949DB6426}"/>
              </a:ext>
            </a:extLst>
          </p:cNvPr>
          <p:cNvSpPr>
            <a:spLocks noGrp="1"/>
          </p:cNvSpPr>
          <p:nvPr>
            <p:ph type="sldNum" sz="quarter" idx="12"/>
          </p:nvPr>
        </p:nvSpPr>
        <p:spPr>
          <a:xfrm>
            <a:off x="11237976" y="6029868"/>
            <a:ext cx="429372" cy="365125"/>
          </a:xfrm>
        </p:spPr>
        <p:txBody>
          <a:bodyPr anchor="ctr">
            <a:normAutofit/>
          </a:bodyPr>
          <a:lstStyle/>
          <a:p>
            <a:pPr rtl="0">
              <a:spcAft>
                <a:spcPts val="600"/>
              </a:spcAft>
            </a:pPr>
            <a:fld id="{27F8DDA4-3B80-4E8A-A8F5-521F73BF9127}" type="slidenum">
              <a:rPr lang="en-US" smtClean="0"/>
              <a:pPr rtl="0">
                <a:spcAft>
                  <a:spcPts val="600"/>
                </a:spcAft>
              </a:pPr>
              <a:t>7</a:t>
            </a:fld>
            <a:endParaRPr lang="en-US"/>
          </a:p>
        </p:txBody>
      </p:sp>
    </p:spTree>
    <p:extLst>
      <p:ext uri="{BB962C8B-B14F-4D97-AF65-F5344CB8AC3E}">
        <p14:creationId xmlns:p14="http://schemas.microsoft.com/office/powerpoint/2010/main" val="3953070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b="1" kern="1200" dirty="0" err="1">
                <a:solidFill>
                  <a:srgbClr val="FFFFFF"/>
                </a:solidFill>
                <a:latin typeface="+mj-lt"/>
                <a:ea typeface="+mj-ea"/>
                <a:cs typeface="+mj-cs"/>
              </a:rPr>
              <a:t>Varför</a:t>
            </a:r>
            <a:r>
              <a:rPr lang="en-US" sz="3600" b="1" kern="1200" dirty="0">
                <a:solidFill>
                  <a:srgbClr val="FFFFFF"/>
                </a:solidFill>
                <a:latin typeface="+mj-lt"/>
                <a:ea typeface="+mj-ea"/>
                <a:cs typeface="+mj-cs"/>
              </a:rPr>
              <a:t> </a:t>
            </a:r>
            <a:r>
              <a:rPr lang="en-US" sz="3600" b="1" kern="1200" dirty="0" err="1">
                <a:solidFill>
                  <a:srgbClr val="FFFFFF"/>
                </a:solidFill>
                <a:latin typeface="+mj-lt"/>
                <a:ea typeface="+mj-ea"/>
                <a:cs typeface="+mj-cs"/>
              </a:rPr>
              <a:t>är</a:t>
            </a:r>
            <a:r>
              <a:rPr lang="en-US" sz="3600" b="1" kern="1200" dirty="0">
                <a:solidFill>
                  <a:srgbClr val="FFFFFF"/>
                </a:solidFill>
                <a:latin typeface="+mj-lt"/>
                <a:ea typeface="+mj-ea"/>
                <a:cs typeface="+mj-cs"/>
              </a:rPr>
              <a:t> </a:t>
            </a:r>
            <a:r>
              <a:rPr lang="en-US" sz="3600" b="1" kern="1200" dirty="0" err="1">
                <a:solidFill>
                  <a:srgbClr val="FFFFFF"/>
                </a:solidFill>
                <a:latin typeface="+mj-lt"/>
                <a:ea typeface="+mj-ea"/>
                <a:cs typeface="+mj-cs"/>
              </a:rPr>
              <a:t>detta</a:t>
            </a:r>
            <a:r>
              <a:rPr lang="en-US" sz="3600" b="1" kern="1200" dirty="0">
                <a:solidFill>
                  <a:srgbClr val="FFFFFF"/>
                </a:solidFill>
                <a:latin typeface="+mj-lt"/>
                <a:ea typeface="+mj-ea"/>
                <a:cs typeface="+mj-cs"/>
              </a:rPr>
              <a:t> </a:t>
            </a:r>
            <a:r>
              <a:rPr lang="en-US" sz="3600" b="1" kern="1200" dirty="0" err="1">
                <a:solidFill>
                  <a:srgbClr val="FFFFFF"/>
                </a:solidFill>
                <a:latin typeface="+mj-lt"/>
                <a:ea typeface="+mj-ea"/>
                <a:cs typeface="+mj-cs"/>
              </a:rPr>
              <a:t>rätt</a:t>
            </a:r>
            <a:r>
              <a:rPr lang="en-US" sz="3600" b="1" kern="1200" dirty="0">
                <a:solidFill>
                  <a:srgbClr val="FFFFFF"/>
                </a:solidFill>
                <a:latin typeface="+mj-lt"/>
                <a:ea typeface="+mj-ea"/>
                <a:cs typeface="+mj-cs"/>
              </a:rPr>
              <a:t> </a:t>
            </a:r>
            <a:r>
              <a:rPr lang="en-US" sz="3600" b="1" kern="1200" dirty="0" err="1">
                <a:solidFill>
                  <a:srgbClr val="FFFFFF"/>
                </a:solidFill>
                <a:latin typeface="+mj-lt"/>
                <a:ea typeface="+mj-ea"/>
                <a:cs typeface="+mj-cs"/>
              </a:rPr>
              <a:t>tid</a:t>
            </a:r>
            <a:r>
              <a:rPr lang="en-US" sz="3600" b="1" kern="1200" dirty="0">
                <a:solidFill>
                  <a:srgbClr val="FFFFFF"/>
                </a:solidFill>
                <a:latin typeface="+mj-lt"/>
                <a:ea typeface="+mj-ea"/>
                <a:cs typeface="+mj-cs"/>
              </a:rPr>
              <a:t>?</a:t>
            </a:r>
            <a:endParaRPr lang="en-US" sz="3600" kern="1200" dirty="0">
              <a:solidFill>
                <a:srgbClr val="FFFFFF"/>
              </a:solidFill>
              <a:latin typeface="+mj-lt"/>
              <a:ea typeface="+mj-ea"/>
              <a:cs typeface="+mj-cs"/>
            </a:endParaRPr>
          </a:p>
        </p:txBody>
      </p:sp>
      <p:pic>
        <p:nvPicPr>
          <p:cNvPr id="26" name="Bildobjekt 25">
            <a:extLst>
              <a:ext uri="{FF2B5EF4-FFF2-40B4-BE49-F238E27FC236}">
                <a16:creationId xmlns:a16="http://schemas.microsoft.com/office/drawing/2014/main" id="{9A0D0588-CD4B-8834-69BD-BA39697AD263}"/>
              </a:ext>
            </a:extLst>
          </p:cNvPr>
          <p:cNvPicPr>
            <a:picLocks noChangeAspect="1"/>
          </p:cNvPicPr>
          <p:nvPr/>
        </p:nvPicPr>
        <p:blipFill>
          <a:blip r:embed="rId3"/>
          <a:stretch>
            <a:fillRect/>
          </a:stretch>
        </p:blipFill>
        <p:spPr>
          <a:xfrm>
            <a:off x="4777316" y="1975873"/>
            <a:ext cx="6780700" cy="2903924"/>
          </a:xfrm>
          <a:prstGeom prst="rect">
            <a:avLst/>
          </a:prstGeom>
        </p:spPr>
      </p:pic>
      <p:sp>
        <p:nvSpPr>
          <p:cNvPr id="27" name="Rektangel 26">
            <a:extLst>
              <a:ext uri="{FF2B5EF4-FFF2-40B4-BE49-F238E27FC236}">
                <a16:creationId xmlns:a16="http://schemas.microsoft.com/office/drawing/2014/main" id="{023C0DBE-BAB5-01ED-FBD1-DED3E2D978BB}"/>
              </a:ext>
            </a:extLst>
          </p:cNvPr>
          <p:cNvSpPr/>
          <p:nvPr/>
        </p:nvSpPr>
        <p:spPr>
          <a:xfrm>
            <a:off x="4828204" y="5274365"/>
            <a:ext cx="6780700" cy="1298713"/>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Ökad </a:t>
            </a:r>
            <a:r>
              <a:rPr lang="sv-SE" dirty="0" err="1"/>
              <a:t>kvalite</a:t>
            </a:r>
            <a:r>
              <a:rPr lang="sv-SE" dirty="0"/>
              <a:t>, bättre utfall med hjälpa av nya förmågor kan förstärka våra organisationer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4C16FE-2C92-EF3A-8FFF-09B0A553E7AA}"/>
              </a:ext>
            </a:extLst>
          </p:cNvPr>
          <p:cNvSpPr>
            <a:spLocks noGrp="1"/>
          </p:cNvSpPr>
          <p:nvPr>
            <p:ph type="title"/>
          </p:nvPr>
        </p:nvSpPr>
        <p:spPr>
          <a:xfrm>
            <a:off x="605431" y="932688"/>
            <a:ext cx="4195169" cy="1124712"/>
          </a:xfrm>
        </p:spPr>
        <p:txBody>
          <a:bodyPr anchor="t">
            <a:normAutofit/>
          </a:bodyPr>
          <a:lstStyle/>
          <a:p>
            <a:pPr>
              <a:lnSpc>
                <a:spcPct val="90000"/>
              </a:lnSpc>
            </a:pPr>
            <a:r>
              <a:rPr lang="sv-SE" sz="2200"/>
              <a:t>Paralleller mellan elektrifiering och AI-revolutionen</a:t>
            </a:r>
          </a:p>
        </p:txBody>
      </p:sp>
      <p:sp>
        <p:nvSpPr>
          <p:cNvPr id="4" name="Platshållare för innehåll 3">
            <a:extLst>
              <a:ext uri="{FF2B5EF4-FFF2-40B4-BE49-F238E27FC236}">
                <a16:creationId xmlns:a16="http://schemas.microsoft.com/office/drawing/2014/main" id="{885C8B4B-F303-0772-4537-2F49D97B809F}"/>
              </a:ext>
            </a:extLst>
          </p:cNvPr>
          <p:cNvSpPr>
            <a:spLocks noGrp="1"/>
          </p:cNvSpPr>
          <p:nvPr>
            <p:ph type="body"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5431" y="2057400"/>
            <a:ext cx="4195169" cy="3811588"/>
          </a:xfrm>
        </p:spPr>
        <p:txBody>
          <a:bodyPr>
            <a:normAutofit lnSpcReduction="10000"/>
          </a:bodyPr>
          <a:lstStyle/>
          <a:p>
            <a:pPr marL="0" indent="0">
              <a:spcBef>
                <a:spcPts val="2500"/>
              </a:spcBef>
              <a:buFont typeface="Arial" panose="020B0604020202020204" pitchFamily="34" charset="0"/>
              <a:buNone/>
            </a:pPr>
            <a:r>
              <a:rPr lang="sv-SE" sz="1400" b="1" dirty="0"/>
              <a:t>Elektricitetens påverkan</a:t>
            </a:r>
          </a:p>
          <a:p>
            <a:pPr marL="0" lvl="1" indent="0">
              <a:buFont typeface="Arial" panose="020B0604020202020204" pitchFamily="34" charset="0"/>
              <a:buNone/>
            </a:pPr>
            <a:r>
              <a:rPr dirty="0" err="1"/>
              <a:t>Elektriciteten</a:t>
            </a:r>
            <a:r>
              <a:rPr dirty="0"/>
              <a:t> </a:t>
            </a:r>
            <a:r>
              <a:rPr dirty="0" err="1"/>
              <a:t>revolutionerade</a:t>
            </a:r>
            <a:r>
              <a:rPr dirty="0"/>
              <a:t> </a:t>
            </a:r>
            <a:r>
              <a:rPr dirty="0" err="1"/>
              <a:t>fabriksutrustning</a:t>
            </a:r>
            <a:r>
              <a:rPr dirty="0"/>
              <a:t> och </a:t>
            </a:r>
            <a:r>
              <a:rPr dirty="0" err="1"/>
              <a:t>drivkraft</a:t>
            </a:r>
            <a:r>
              <a:rPr dirty="0"/>
              <a:t>, </a:t>
            </a:r>
            <a:r>
              <a:rPr dirty="0" err="1"/>
              <a:t>vilket</a:t>
            </a:r>
            <a:r>
              <a:rPr dirty="0"/>
              <a:t> </a:t>
            </a:r>
            <a:r>
              <a:rPr dirty="0" err="1"/>
              <a:t>effektiviserade</a:t>
            </a:r>
            <a:r>
              <a:rPr dirty="0"/>
              <a:t> </a:t>
            </a:r>
            <a:r>
              <a:rPr dirty="0" err="1"/>
              <a:t>produktionen</a:t>
            </a:r>
            <a:r>
              <a:rPr dirty="0"/>
              <a:t> och </a:t>
            </a:r>
            <a:r>
              <a:rPr dirty="0" err="1"/>
              <a:t>skapade</a:t>
            </a:r>
            <a:r>
              <a:rPr dirty="0"/>
              <a:t> </a:t>
            </a:r>
            <a:r>
              <a:rPr dirty="0" err="1"/>
              <a:t>nya</a:t>
            </a:r>
            <a:r>
              <a:rPr dirty="0"/>
              <a:t> </a:t>
            </a:r>
            <a:r>
              <a:rPr dirty="0" err="1"/>
              <a:t>möjligheter</a:t>
            </a:r>
            <a:r>
              <a:rPr dirty="0"/>
              <a:t>.</a:t>
            </a:r>
            <a:endParaRPr lang="sv-SE" dirty="0"/>
          </a:p>
          <a:p>
            <a:pPr marL="0" indent="0">
              <a:spcBef>
                <a:spcPts val="2500"/>
              </a:spcBef>
              <a:buFont typeface="Arial" panose="020B0604020202020204" pitchFamily="34" charset="0"/>
              <a:buNone/>
            </a:pPr>
            <a:r>
              <a:rPr lang="sv-SE" sz="1400" b="1" dirty="0"/>
              <a:t>AI:s roll i produktion</a:t>
            </a:r>
          </a:p>
          <a:p>
            <a:pPr marL="0" lvl="1" indent="0">
              <a:buFont typeface="Arial" panose="020B0604020202020204" pitchFamily="34" charset="0"/>
              <a:buNone/>
            </a:pPr>
            <a:r>
              <a:rPr dirty="0" err="1"/>
              <a:t>Generativ</a:t>
            </a:r>
            <a:r>
              <a:rPr dirty="0"/>
              <a:t> AI </a:t>
            </a:r>
            <a:r>
              <a:rPr dirty="0" err="1"/>
              <a:t>kan</a:t>
            </a:r>
            <a:r>
              <a:rPr dirty="0"/>
              <a:t> </a:t>
            </a:r>
            <a:r>
              <a:rPr dirty="0" err="1"/>
              <a:t>omforma</a:t>
            </a:r>
            <a:r>
              <a:rPr dirty="0"/>
              <a:t> </a:t>
            </a:r>
            <a:r>
              <a:rPr dirty="0" err="1"/>
              <a:t>produktionsprocesser</a:t>
            </a:r>
            <a:r>
              <a:rPr lang="sv-SE" dirty="0"/>
              <a:t> framförallt de </a:t>
            </a:r>
            <a:r>
              <a:rPr lang="sv-SE" dirty="0" err="1"/>
              <a:t>adminstrativa</a:t>
            </a:r>
            <a:r>
              <a:rPr lang="sv-SE" dirty="0"/>
              <a:t> processerna</a:t>
            </a:r>
            <a:r>
              <a:rPr dirty="0"/>
              <a:t> </a:t>
            </a:r>
            <a:r>
              <a:rPr dirty="0" err="1"/>
              <a:t>genom</a:t>
            </a:r>
            <a:r>
              <a:rPr dirty="0"/>
              <a:t> </a:t>
            </a:r>
            <a:r>
              <a:rPr dirty="0" err="1"/>
              <a:t>automatisering</a:t>
            </a:r>
            <a:r>
              <a:rPr dirty="0"/>
              <a:t> och </a:t>
            </a:r>
            <a:r>
              <a:rPr dirty="0" err="1"/>
              <a:t>ökad</a:t>
            </a:r>
            <a:r>
              <a:rPr dirty="0"/>
              <a:t> </a:t>
            </a:r>
            <a:r>
              <a:rPr dirty="0" err="1"/>
              <a:t>innovationstakt</a:t>
            </a:r>
            <a:r>
              <a:rPr dirty="0"/>
              <a:t> </a:t>
            </a:r>
            <a:r>
              <a:rPr dirty="0" err="1"/>
              <a:t>i</a:t>
            </a:r>
            <a:r>
              <a:rPr dirty="0"/>
              <a:t> moderna </a:t>
            </a:r>
            <a:r>
              <a:rPr dirty="0" err="1"/>
              <a:t>fabriker</a:t>
            </a:r>
            <a:r>
              <a:rPr dirty="0"/>
              <a:t>.</a:t>
            </a:r>
            <a:endParaRPr lang="sv-SE" dirty="0"/>
          </a:p>
          <a:p>
            <a:pPr marL="0" indent="0">
              <a:spcBef>
                <a:spcPts val="2500"/>
              </a:spcBef>
              <a:buFont typeface="Arial" panose="020B0604020202020204" pitchFamily="34" charset="0"/>
              <a:buNone/>
            </a:pPr>
            <a:r>
              <a:rPr lang="sv-SE" sz="1400" b="1" dirty="0"/>
              <a:t>Nya kompetenser och anpassning</a:t>
            </a:r>
          </a:p>
          <a:p>
            <a:pPr marL="0" lvl="1" indent="0">
              <a:buFont typeface="Arial" panose="020B0604020202020204" pitchFamily="34" charset="0"/>
              <a:buNone/>
            </a:pPr>
            <a:r>
              <a:rPr dirty="0" err="1"/>
              <a:t>Både</a:t>
            </a:r>
            <a:r>
              <a:rPr dirty="0"/>
              <a:t> </a:t>
            </a:r>
            <a:r>
              <a:rPr dirty="0" err="1"/>
              <a:t>elektrifiering</a:t>
            </a:r>
            <a:r>
              <a:rPr dirty="0"/>
              <a:t> och AI </a:t>
            </a:r>
            <a:r>
              <a:rPr dirty="0" err="1"/>
              <a:t>kräver</a:t>
            </a:r>
            <a:r>
              <a:rPr dirty="0"/>
              <a:t> </a:t>
            </a:r>
            <a:r>
              <a:rPr dirty="0" err="1"/>
              <a:t>nya</a:t>
            </a:r>
            <a:r>
              <a:rPr dirty="0"/>
              <a:t> </a:t>
            </a:r>
            <a:r>
              <a:rPr dirty="0" err="1"/>
              <a:t>färdigheter</a:t>
            </a:r>
            <a:r>
              <a:rPr dirty="0"/>
              <a:t> och </a:t>
            </a:r>
            <a:r>
              <a:rPr dirty="0" err="1"/>
              <a:t>organisatoriska</a:t>
            </a:r>
            <a:r>
              <a:rPr dirty="0"/>
              <a:t> </a:t>
            </a:r>
            <a:r>
              <a:rPr dirty="0" err="1"/>
              <a:t>anpassningar</a:t>
            </a:r>
            <a:r>
              <a:rPr dirty="0"/>
              <a:t> för </a:t>
            </a:r>
            <a:r>
              <a:rPr dirty="0" err="1"/>
              <a:t>att</a:t>
            </a:r>
            <a:r>
              <a:rPr dirty="0"/>
              <a:t> </a:t>
            </a:r>
            <a:r>
              <a:rPr dirty="0" err="1"/>
              <a:t>maximera</a:t>
            </a:r>
            <a:r>
              <a:rPr dirty="0"/>
              <a:t> </a:t>
            </a:r>
            <a:r>
              <a:rPr dirty="0" err="1"/>
              <a:t>deras</a:t>
            </a:r>
            <a:r>
              <a:rPr dirty="0"/>
              <a:t> potential.</a:t>
            </a:r>
            <a:endParaRPr lang="sv-SE" dirty="0"/>
          </a:p>
        </p:txBody>
      </p:sp>
      <p:pic>
        <p:nvPicPr>
          <p:cNvPr id="8" name="Platshållare för innehåll 7" descr="Industriell fabrik med elektriska maskiner och AI-teknologi som förenar innovationer">
            <a:extLst>
              <a:ext uri="{FF2B5EF4-FFF2-40B4-BE49-F238E27FC236}">
                <a16:creationId xmlns:a16="http://schemas.microsoft.com/office/drawing/2014/main" id="{3BA0B3FD-B208-44D0-8386-A19B36CA1430}"/>
              </a:ext>
            </a:extLst>
          </p:cNvPr>
          <p:cNvPicPr>
            <a:picLocks noGrp="1" noChangeAspect="1"/>
          </p:cNvPicPr>
          <p:nvPr>
            <p:ph idx="1"/>
          </p:nvPr>
        </p:nvPicPr>
        <p:blipFill>
          <a:blip r:embed="rId3"/>
          <a:srcRect l="18947" r="2" b="2"/>
          <a:stretch>
            <a:fillRect/>
          </a:stretch>
        </p:blipFill>
        <p:spPr>
          <a:xfrm>
            <a:off x="5486400" y="903515"/>
            <a:ext cx="6019800" cy="4957536"/>
          </a:xfrm>
        </p:spPr>
      </p:pic>
      <p:sp>
        <p:nvSpPr>
          <p:cNvPr id="7" name="Platshållare för bildnummer 6">
            <a:extLst>
              <a:ext uri="{FF2B5EF4-FFF2-40B4-BE49-F238E27FC236}">
                <a16:creationId xmlns:a16="http://schemas.microsoft.com/office/drawing/2014/main" id="{80098FBB-4943-97EE-CCA0-2BC8D8272424}"/>
              </a:ext>
            </a:extLst>
          </p:cNvPr>
          <p:cNvSpPr>
            <a:spLocks noGrp="1"/>
          </p:cNvSpPr>
          <p:nvPr>
            <p:ph type="sldNum" sz="quarter" idx="12"/>
          </p:nvPr>
        </p:nvSpPr>
        <p:spPr>
          <a:xfrm>
            <a:off x="11233434" y="6019594"/>
            <a:ext cx="42937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7F8DDA4-3B80-4E8A-A8F5-521F73BF9127}" type="slidenum">
              <a:rPr kumimoji="0" lang="en-US" sz="900" b="0" i="0" u="none" strike="noStrike" kern="1200" cap="all" spc="0" normalizeH="0" baseline="0" noProof="0" smtClean="0">
                <a:ln>
                  <a:noFill/>
                </a:ln>
                <a:solidFill>
                  <a:srgbClr val="444742"/>
                </a:solidFill>
                <a:effectLst/>
                <a:uLnTx/>
                <a:uFillTx/>
                <a:latin typeface="Univers Condensed Ligh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a:t>
            </a:fld>
            <a:endParaRPr kumimoji="0" lang="en-US" sz="900" b="0" i="0" u="none" strike="noStrike" kern="1200" cap="all" spc="0" normalizeH="0" baseline="0" noProof="0">
              <a:ln>
                <a:noFill/>
              </a:ln>
              <a:solidFill>
                <a:srgbClr val="444742"/>
              </a:solidFill>
              <a:effectLst/>
              <a:uLnTx/>
              <a:uFillTx/>
              <a:latin typeface="Univers Condensed Light"/>
              <a:ea typeface="+mn-ea"/>
              <a:cs typeface="+mn-cs"/>
            </a:endParaRPr>
          </a:p>
        </p:txBody>
      </p:sp>
    </p:spTree>
    <p:extLst>
      <p:ext uri="{BB962C8B-B14F-4D97-AF65-F5344CB8AC3E}">
        <p14:creationId xmlns:p14="http://schemas.microsoft.com/office/powerpoint/2010/main" val="3551377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F06F5A-E22A-A172-F749-63F7031334CD}"/>
            </a:ext>
          </a:extLst>
        </p:cNvPr>
        <p:cNvGrpSpPr/>
        <p:nvPr/>
      </p:nvGrpSpPr>
      <p:grpSpPr>
        <a:xfrm>
          <a:off x="0" y="0"/>
          <a:ext cx="0" cy="0"/>
          <a:chOff x="0" y="0"/>
          <a:chExt cx="0" cy="0"/>
        </a:xfrm>
      </p:grpSpPr>
      <p:sp>
        <p:nvSpPr>
          <p:cNvPr id="14" name="Rektangel 13">
            <a:extLst>
              <a:ext uri="{FF2B5EF4-FFF2-40B4-BE49-F238E27FC236}">
                <a16:creationId xmlns:a16="http://schemas.microsoft.com/office/drawing/2014/main" id="{D4B487AA-6F38-CD89-5DAC-5126C26819BD}"/>
              </a:ext>
            </a:extLst>
          </p:cNvPr>
          <p:cNvSpPr/>
          <p:nvPr/>
        </p:nvSpPr>
        <p:spPr>
          <a:xfrm>
            <a:off x="3733799" y="840188"/>
            <a:ext cx="8458199" cy="6004560"/>
          </a:xfrm>
          <a:prstGeom prst="rec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innehåll 3">
            <a:extLst>
              <a:ext uri="{FF2B5EF4-FFF2-40B4-BE49-F238E27FC236}">
                <a16:creationId xmlns:a16="http://schemas.microsoft.com/office/drawing/2014/main" id="{2A331754-39AC-1357-AE56-613244B3B7B1}"/>
              </a:ext>
            </a:extLst>
          </p:cNvPr>
          <p:cNvSpPr>
            <a:spLocks noGrp="1"/>
          </p:cNvSpPr>
          <p:nvPr>
            <p:ph sz="half" idx="429496729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099560" y="1693628"/>
            <a:ext cx="5541963" cy="4572000"/>
          </a:xfrm>
          <a:prstGeom prst="rect">
            <a:avLst/>
          </a:prstGeom>
        </p:spPr>
        <p:txBody>
          <a:bodyPr>
            <a:normAutofit/>
          </a:bodyPr>
          <a:lstStyle/>
          <a:p>
            <a:pPr marL="0" indent="0">
              <a:spcBef>
                <a:spcPts val="2500"/>
              </a:spcBef>
              <a:buFont typeface="Arial" panose="020B0604020202020204" pitchFamily="34" charset="0"/>
              <a:buNone/>
            </a:pPr>
            <a:r>
              <a:rPr lang="sv-SE" sz="2400" b="1" dirty="0"/>
              <a:t>Affärskritiska problem i fokus</a:t>
            </a:r>
          </a:p>
          <a:p>
            <a:pPr marL="0" lvl="1" indent="0">
              <a:buFont typeface="Arial" panose="020B0604020202020204" pitchFamily="34" charset="0"/>
              <a:buNone/>
            </a:pPr>
            <a:r>
              <a:rPr lang="sv-SE" sz="1800" dirty="0"/>
              <a:t>Organisationer prioriterar affärskritiska utmaningar och börjar inte med att välja AI-verktyg. Detta ökar relevansen och effekten.</a:t>
            </a:r>
          </a:p>
          <a:p>
            <a:pPr marL="0" indent="0">
              <a:spcBef>
                <a:spcPts val="2500"/>
              </a:spcBef>
              <a:buFont typeface="Arial" panose="020B0604020202020204" pitchFamily="34" charset="0"/>
              <a:buNone/>
            </a:pPr>
            <a:r>
              <a:rPr lang="sv-SE" sz="2400" b="1" dirty="0"/>
              <a:t>Integration i processer</a:t>
            </a:r>
          </a:p>
          <a:p>
            <a:pPr marL="0" lvl="1" indent="0">
              <a:buFont typeface="Arial" panose="020B0604020202020204" pitchFamily="34" charset="0"/>
              <a:buNone/>
            </a:pPr>
            <a:r>
              <a:rPr lang="sv-SE" sz="1800" dirty="0"/>
              <a:t>AI integreras i verkliga arbetsprocesser och prioriterar lärande och användning framför att bara mäta ROI eller antal verktyg.</a:t>
            </a:r>
          </a:p>
          <a:p>
            <a:pPr marL="0" indent="0">
              <a:spcBef>
                <a:spcPts val="2500"/>
              </a:spcBef>
              <a:buNone/>
            </a:pPr>
            <a:r>
              <a:rPr lang="sv-SE" sz="2400" b="1" dirty="0"/>
              <a:t>Gemensamt ansvar och långsiktig förmåga</a:t>
            </a:r>
          </a:p>
          <a:p>
            <a:pPr marL="0" lvl="1" indent="0">
              <a:buNone/>
            </a:pPr>
            <a:r>
              <a:rPr lang="sv-SE" sz="1800" dirty="0"/>
              <a:t>Ledningen tar gemensamt ansvar och satsar på att utveckla långsiktig AI-kompetens istället för enskilda projekt.</a:t>
            </a:r>
          </a:p>
        </p:txBody>
      </p:sp>
      <p:sp>
        <p:nvSpPr>
          <p:cNvPr id="8" name="Shape 0">
            <a:extLst>
              <a:ext uri="{FF2B5EF4-FFF2-40B4-BE49-F238E27FC236}">
                <a16:creationId xmlns:a16="http://schemas.microsoft.com/office/drawing/2014/main" id="{3B509C71-2AB7-64B8-42C7-8929D8EE36C7}"/>
              </a:ext>
            </a:extLst>
          </p:cNvPr>
          <p:cNvSpPr/>
          <p:nvPr/>
        </p:nvSpPr>
        <p:spPr>
          <a:xfrm>
            <a:off x="0" y="0"/>
            <a:ext cx="12192000" cy="853440"/>
          </a:xfrm>
          <a:prstGeom prst="rect">
            <a:avLst/>
          </a:prstGeom>
          <a:solidFill>
            <a:srgbClr val="1B2B4B"/>
          </a:solidFill>
          <a:ln/>
        </p:spPr>
        <p:txBody>
          <a:bodyPr/>
          <a:lstStyle/>
          <a:p>
            <a:pPr defTabSz="1219170"/>
            <a:endParaRPr lang="sv-SE" sz="2400">
              <a:solidFill>
                <a:prstClr val="black"/>
              </a:solidFill>
              <a:latin typeface="Calibri" panose="020F0502020204030204"/>
            </a:endParaRPr>
          </a:p>
        </p:txBody>
      </p:sp>
      <p:sp>
        <p:nvSpPr>
          <p:cNvPr id="9" name="Text 1">
            <a:extLst>
              <a:ext uri="{FF2B5EF4-FFF2-40B4-BE49-F238E27FC236}">
                <a16:creationId xmlns:a16="http://schemas.microsoft.com/office/drawing/2014/main" id="{1D12562C-CDA0-EEBB-E7DF-3E905495D446}"/>
              </a:ext>
            </a:extLst>
          </p:cNvPr>
          <p:cNvSpPr/>
          <p:nvPr/>
        </p:nvSpPr>
        <p:spPr>
          <a:xfrm>
            <a:off x="487680" y="0"/>
            <a:ext cx="11216640" cy="853440"/>
          </a:xfrm>
          <a:prstGeom prst="rect">
            <a:avLst/>
          </a:prstGeom>
          <a:noFill/>
          <a:ln/>
        </p:spPr>
        <p:txBody>
          <a:bodyPr wrap="square" lIns="0" tIns="0" rIns="0" bIns="0" rtlCol="0" anchor="ctr"/>
          <a:lstStyle/>
          <a:p>
            <a:pPr defTabSz="1219170"/>
            <a:r>
              <a:rPr lang="en-US" sz="4267" b="1" dirty="0" err="1">
                <a:solidFill>
                  <a:srgbClr val="FFFFFF"/>
                </a:solidFill>
                <a:latin typeface="Calibri" pitchFamily="34" charset="0"/>
                <a:ea typeface="Calibri" pitchFamily="34" charset="-122"/>
                <a:cs typeface="Calibri" pitchFamily="34" charset="-120"/>
              </a:rPr>
              <a:t>Framgång</a:t>
            </a:r>
            <a:r>
              <a:rPr lang="en-US" sz="4267" b="1" dirty="0">
                <a:solidFill>
                  <a:srgbClr val="FFFFFF"/>
                </a:solidFill>
                <a:latin typeface="Calibri" pitchFamily="34" charset="0"/>
                <a:ea typeface="Calibri" pitchFamily="34" charset="-122"/>
                <a:cs typeface="Calibri" pitchFamily="34" charset="-120"/>
              </a:rPr>
              <a:t> med AI </a:t>
            </a:r>
            <a:r>
              <a:rPr lang="en-US" sz="4267" b="1" dirty="0" err="1">
                <a:solidFill>
                  <a:srgbClr val="FFFFFF"/>
                </a:solidFill>
                <a:latin typeface="Calibri" pitchFamily="34" charset="0"/>
                <a:ea typeface="Calibri" pitchFamily="34" charset="-122"/>
                <a:cs typeface="Calibri" pitchFamily="34" charset="-120"/>
              </a:rPr>
              <a:t>i</a:t>
            </a:r>
            <a:r>
              <a:rPr lang="en-US" sz="4267" b="1" dirty="0">
                <a:solidFill>
                  <a:srgbClr val="FFFFFF"/>
                </a:solidFill>
                <a:latin typeface="Calibri" pitchFamily="34" charset="0"/>
                <a:ea typeface="Calibri" pitchFamily="34" charset="-122"/>
                <a:cs typeface="Calibri" pitchFamily="34" charset="-120"/>
              </a:rPr>
              <a:t> </a:t>
            </a:r>
            <a:r>
              <a:rPr lang="en-US" sz="4267" b="1" dirty="0" err="1">
                <a:solidFill>
                  <a:srgbClr val="FFFFFF"/>
                </a:solidFill>
                <a:latin typeface="Calibri" pitchFamily="34" charset="0"/>
                <a:ea typeface="Calibri" pitchFamily="34" charset="-122"/>
                <a:cs typeface="Calibri" pitchFamily="34" charset="-120"/>
              </a:rPr>
              <a:t>organisationer</a:t>
            </a:r>
            <a:endParaRPr lang="en-US" sz="4267" b="1" dirty="0">
              <a:solidFill>
                <a:srgbClr val="FFFFFF"/>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88091534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hape 0">
            <a:extLst>
              <a:ext uri="{FF2B5EF4-FFF2-40B4-BE49-F238E27FC236}">
                <a16:creationId xmlns:a16="http://schemas.microsoft.com/office/drawing/2014/main" id="{4A434446-963C-6CEA-7A77-E79F627BD52D}"/>
              </a:ext>
            </a:extLst>
          </p:cNvPr>
          <p:cNvSpPr/>
          <p:nvPr/>
        </p:nvSpPr>
        <p:spPr>
          <a:xfrm>
            <a:off x="0" y="0"/>
            <a:ext cx="12192000" cy="853440"/>
          </a:xfrm>
          <a:prstGeom prst="rect">
            <a:avLst/>
          </a:prstGeom>
          <a:solidFill>
            <a:srgbClr val="1B2B4B"/>
          </a:solidFill>
          <a:ln/>
        </p:spPr>
        <p:txBody>
          <a:bodyPr/>
          <a:lstStyle/>
          <a:p>
            <a:pPr defTabSz="1219170"/>
            <a:endParaRPr lang="sv-SE" sz="2400">
              <a:solidFill>
                <a:prstClr val="black"/>
              </a:solidFill>
              <a:latin typeface="Calibri" panose="020F0502020204030204"/>
            </a:endParaRPr>
          </a:p>
        </p:txBody>
      </p:sp>
      <p:sp>
        <p:nvSpPr>
          <p:cNvPr id="9" name="Text 1">
            <a:extLst>
              <a:ext uri="{FF2B5EF4-FFF2-40B4-BE49-F238E27FC236}">
                <a16:creationId xmlns:a16="http://schemas.microsoft.com/office/drawing/2014/main" id="{D9714A86-709C-EE67-3FE7-1C6F9CE1B888}"/>
              </a:ext>
            </a:extLst>
          </p:cNvPr>
          <p:cNvSpPr/>
          <p:nvPr/>
        </p:nvSpPr>
        <p:spPr>
          <a:xfrm>
            <a:off x="487680" y="0"/>
            <a:ext cx="11216640" cy="853440"/>
          </a:xfrm>
          <a:prstGeom prst="rect">
            <a:avLst/>
          </a:prstGeom>
          <a:noFill/>
          <a:ln/>
        </p:spPr>
        <p:txBody>
          <a:bodyPr wrap="square" lIns="0" tIns="0" rIns="0" bIns="0" rtlCol="0" anchor="ctr"/>
          <a:lstStyle/>
          <a:p>
            <a:pPr defTabSz="1219170"/>
            <a:r>
              <a:rPr lang="en-US" sz="4267" b="1" dirty="0">
                <a:solidFill>
                  <a:srgbClr val="FFFFFF"/>
                </a:solidFill>
                <a:latin typeface="Calibri" pitchFamily="34" charset="0"/>
                <a:ea typeface="Calibri" pitchFamily="34" charset="-122"/>
                <a:cs typeface="Calibri" pitchFamily="34" charset="-120"/>
              </a:rPr>
              <a:t>Hur </a:t>
            </a:r>
            <a:r>
              <a:rPr lang="en-US" sz="4267" b="1" dirty="0" err="1">
                <a:solidFill>
                  <a:srgbClr val="FFFFFF"/>
                </a:solidFill>
                <a:latin typeface="Calibri" pitchFamily="34" charset="0"/>
                <a:ea typeface="Calibri" pitchFamily="34" charset="-122"/>
                <a:cs typeface="Calibri" pitchFamily="34" charset="-120"/>
              </a:rPr>
              <a:t>kommer</a:t>
            </a:r>
            <a:r>
              <a:rPr lang="en-US" sz="4267" b="1" dirty="0">
                <a:solidFill>
                  <a:srgbClr val="FFFFFF"/>
                </a:solidFill>
                <a:latin typeface="Calibri" pitchFamily="34" charset="0"/>
                <a:ea typeface="Calibri" pitchFamily="34" charset="-122"/>
                <a:cs typeface="Calibri" pitchFamily="34" charset="-120"/>
              </a:rPr>
              <a:t> vi </a:t>
            </a:r>
            <a:r>
              <a:rPr lang="en-US" sz="4267" b="1" dirty="0" err="1">
                <a:solidFill>
                  <a:srgbClr val="FFFFFF"/>
                </a:solidFill>
                <a:latin typeface="Calibri" pitchFamily="34" charset="0"/>
                <a:ea typeface="Calibri" pitchFamily="34" charset="-122"/>
                <a:cs typeface="Calibri" pitchFamily="34" charset="-120"/>
              </a:rPr>
              <a:t>igång</a:t>
            </a:r>
            <a:r>
              <a:rPr lang="en-US" sz="4267" b="1" dirty="0">
                <a:solidFill>
                  <a:srgbClr val="FFFFFF"/>
                </a:solidFill>
                <a:latin typeface="Calibri" pitchFamily="34" charset="0"/>
                <a:ea typeface="Calibri" pitchFamily="34" charset="-122"/>
                <a:cs typeface="Calibri" pitchFamily="34" charset="-120"/>
              </a:rPr>
              <a:t> ?</a:t>
            </a:r>
          </a:p>
        </p:txBody>
      </p:sp>
      <p:sp>
        <p:nvSpPr>
          <p:cNvPr id="10" name="Platshållare för innehåll 3">
            <a:extLst>
              <a:ext uri="{FF2B5EF4-FFF2-40B4-BE49-F238E27FC236}">
                <a16:creationId xmlns:a16="http://schemas.microsoft.com/office/drawing/2014/main" id="{AC890377-71D3-E036-B6DD-B2567B9E7996}"/>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034386" y="1555313"/>
            <a:ext cx="2432438" cy="126916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2400" b="1" dirty="0"/>
              <a:t>Stegvis implementation och kontinuerligt lärande </a:t>
            </a:r>
          </a:p>
          <a:p>
            <a:pPr marL="0" indent="0" algn="ctr">
              <a:buNone/>
            </a:pPr>
            <a:r>
              <a:rPr lang="sv-SE" sz="2400" b="1" dirty="0"/>
              <a:t>Framgångsrika organisationer inför AI i tre faser</a:t>
            </a:r>
            <a:endParaRPr lang="sv-SE" sz="2300" b="1" dirty="0"/>
          </a:p>
          <a:p>
            <a:pPr marL="0" indent="0">
              <a:buNone/>
            </a:pPr>
            <a:endParaRPr lang="sv-SE" sz="2300" b="1" dirty="0"/>
          </a:p>
          <a:p>
            <a:pPr marL="0" indent="0">
              <a:buNone/>
            </a:pPr>
            <a:endParaRPr lang="sv-SE" sz="2300" b="1" dirty="0"/>
          </a:p>
          <a:p>
            <a:pPr marL="0" indent="0">
              <a:buNone/>
            </a:pPr>
            <a:endParaRPr lang="sv-SE" sz="2300" b="1" dirty="0"/>
          </a:p>
          <a:p>
            <a:pPr marL="0" indent="0">
              <a:buNone/>
            </a:pPr>
            <a:endParaRPr lang="sv-SE" sz="1800" b="1" dirty="0"/>
          </a:p>
          <a:p>
            <a:pPr marL="0" indent="0">
              <a:buNone/>
            </a:pPr>
            <a:endParaRPr lang="sv-SE" sz="1800" b="1" dirty="0"/>
          </a:p>
          <a:p>
            <a:pPr marL="0" indent="0">
              <a:spcBef>
                <a:spcPts val="2500"/>
              </a:spcBef>
              <a:buFont typeface="Arial" panose="020B0604020202020204" pitchFamily="34" charset="0"/>
              <a:buNone/>
            </a:pPr>
            <a:endParaRPr lang="sv-SE" sz="1400" dirty="0"/>
          </a:p>
        </p:txBody>
      </p:sp>
      <p:pic>
        <p:nvPicPr>
          <p:cNvPr id="21" name="Bildobjekt 20">
            <a:extLst>
              <a:ext uri="{FF2B5EF4-FFF2-40B4-BE49-F238E27FC236}">
                <a16:creationId xmlns:a16="http://schemas.microsoft.com/office/drawing/2014/main" id="{2C864116-4C58-B1E8-7D86-4F55C7E40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7675" y="1555313"/>
            <a:ext cx="5844209" cy="4035287"/>
          </a:xfrm>
          <a:prstGeom prst="rect">
            <a:avLst/>
          </a:prstGeom>
        </p:spPr>
      </p:pic>
      <p:sp>
        <p:nvSpPr>
          <p:cNvPr id="24" name="textruta 23">
            <a:extLst>
              <a:ext uri="{FF2B5EF4-FFF2-40B4-BE49-F238E27FC236}">
                <a16:creationId xmlns:a16="http://schemas.microsoft.com/office/drawing/2014/main" id="{08655707-4CDF-0F35-E58E-B48D662345BD}"/>
              </a:ext>
            </a:extLst>
          </p:cNvPr>
          <p:cNvSpPr txBox="1"/>
          <p:nvPr/>
        </p:nvSpPr>
        <p:spPr>
          <a:xfrm>
            <a:off x="250184" y="6003718"/>
            <a:ext cx="11216640" cy="430887"/>
          </a:xfrm>
          <a:prstGeom prst="rect">
            <a:avLst/>
          </a:prstGeom>
          <a:noFill/>
        </p:spPr>
        <p:txBody>
          <a:bodyPr wrap="square">
            <a:spAutoFit/>
          </a:bodyPr>
          <a:lstStyle/>
          <a:p>
            <a:pPr marL="0" indent="0" algn="ctr">
              <a:buNone/>
            </a:pPr>
            <a:r>
              <a:rPr lang="sv-SE" sz="2200" b="1" dirty="0"/>
              <a:t>Varje fas bygger förtroende – hos medarbetare, ledning och systemet självt.</a:t>
            </a:r>
          </a:p>
        </p:txBody>
      </p:sp>
    </p:spTree>
    <p:extLst>
      <p:ext uri="{BB962C8B-B14F-4D97-AF65-F5344CB8AC3E}">
        <p14:creationId xmlns:p14="http://schemas.microsoft.com/office/powerpoint/2010/main" val="215908760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1EA6DDA-8657-3922-73C2-49BC01BDD530}"/>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F66167D4-38B5-B08B-9D34-9B32EAA719A7}"/>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4000" b="1">
                <a:solidFill>
                  <a:srgbClr val="000000"/>
                </a:solidFill>
              </a:rPr>
              <a:t>Hur skulle du beskriva din erfarenhet av AI idag?</a:t>
            </a:r>
          </a:p>
        </p:txBody>
      </p:sp>
      <p:sp>
        <p:nvSpPr>
          <p:cNvPr id="4" name="Rektangel 3">
            <a:extLst>
              <a:ext uri="{FF2B5EF4-FFF2-40B4-BE49-F238E27FC236}">
                <a16:creationId xmlns:a16="http://schemas.microsoft.com/office/drawing/2014/main" id="{CFF2D335-E857-1598-FD8C-1C261F2641C3}"/>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7">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sv-SE" sz="2600">
              <a:solidFill>
                <a:srgbClr val="FFFFFF"/>
              </a:solidFill>
            </a:endParaRPr>
          </a:p>
        </p:txBody>
      </p:sp>
      <p:pic>
        <p:nvPicPr>
          <p:cNvPr id="6" name="Bild 5">
            <a:extLst>
              <a:ext uri="{FF2B5EF4-FFF2-40B4-BE49-F238E27FC236}">
                <a16:creationId xmlns:a16="http://schemas.microsoft.com/office/drawing/2014/main" id="{B1DDFD79-FC1A-BC6F-1D77-164405E312C5}"/>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Parallelltrapets 6">
            <a:extLst>
              <a:ext uri="{FF2B5EF4-FFF2-40B4-BE49-F238E27FC236}">
                <a16:creationId xmlns:a16="http://schemas.microsoft.com/office/drawing/2014/main" id="{8F3178A9-C382-2463-F1A2-3AE7A5CFED1C}"/>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sv-SE" sz="2200">
              <a:solidFill>
                <a:srgbClr val="198038"/>
              </a:solidFill>
            </a:endParaRPr>
          </a:p>
        </p:txBody>
      </p:sp>
      <p:pic>
        <p:nvPicPr>
          <p:cNvPr id="9" name="Bild 8">
            <a:extLst>
              <a:ext uri="{FF2B5EF4-FFF2-40B4-BE49-F238E27FC236}">
                <a16:creationId xmlns:a16="http://schemas.microsoft.com/office/drawing/2014/main" id="{BBB204F2-6E23-8759-774A-5C055FB6B3DD}"/>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878948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4A20736-4D4A-6660-9D55-5C7F9F3AC094}"/>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C29BA7EC-F96E-F1AE-3BC5-6AF0DFDDA0F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4000" b="1">
                <a:solidFill>
                  <a:srgbClr val="000000"/>
                </a:solidFill>
              </a:rPr>
              <a:t>Hur ofta använder du AI i ditt arbete idag?</a:t>
            </a:r>
          </a:p>
        </p:txBody>
      </p:sp>
      <p:sp>
        <p:nvSpPr>
          <p:cNvPr id="4" name="Rektangel 3">
            <a:extLst>
              <a:ext uri="{FF2B5EF4-FFF2-40B4-BE49-F238E27FC236}">
                <a16:creationId xmlns:a16="http://schemas.microsoft.com/office/drawing/2014/main" id="{627115D6-ADAC-9EE8-C6C9-530227DDF517}"/>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7">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sv-SE" sz="2600">
              <a:solidFill>
                <a:srgbClr val="FFFFFF"/>
              </a:solidFill>
            </a:endParaRPr>
          </a:p>
        </p:txBody>
      </p:sp>
      <p:pic>
        <p:nvPicPr>
          <p:cNvPr id="6" name="Bild 5">
            <a:extLst>
              <a:ext uri="{FF2B5EF4-FFF2-40B4-BE49-F238E27FC236}">
                <a16:creationId xmlns:a16="http://schemas.microsoft.com/office/drawing/2014/main" id="{658E991F-A51C-AEF3-17E7-812C667BC3D0}"/>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Parallelltrapets 6">
            <a:extLst>
              <a:ext uri="{FF2B5EF4-FFF2-40B4-BE49-F238E27FC236}">
                <a16:creationId xmlns:a16="http://schemas.microsoft.com/office/drawing/2014/main" id="{236C3D4D-7AA0-C67D-2725-D62EF4A65707}"/>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sv-SE" sz="2200">
              <a:solidFill>
                <a:srgbClr val="198038"/>
              </a:solidFill>
            </a:endParaRPr>
          </a:p>
        </p:txBody>
      </p:sp>
      <p:pic>
        <p:nvPicPr>
          <p:cNvPr id="9" name="Bild 8">
            <a:extLst>
              <a:ext uri="{FF2B5EF4-FFF2-40B4-BE49-F238E27FC236}">
                <a16:creationId xmlns:a16="http://schemas.microsoft.com/office/drawing/2014/main" id="{19D9EBAE-1D71-15E6-DE55-2CF37EC399DE}"/>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659395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861F761F-83FD-4284-C0A4-F4D907EB2C1C}"/>
              </a:ext>
            </a:extLst>
          </p:cNvPr>
          <p:cNvSpPr/>
          <p:nvPr>
            <p:custDataLst>
              <p:tags r:id="rId2"/>
            </p:custDataLst>
          </p:nvPr>
        </p:nvSpPr>
        <p:spPr>
          <a:xfrm>
            <a:off x="444693" y="1742703"/>
            <a:ext cx="2371696" cy="2371696"/>
          </a:xfrm>
          <a:prstGeom prst="rect">
            <a:avLst/>
          </a:prstGeom>
          <a:blipFill>
            <a:blip r:embed="rId5">
              <a:extLst>
                <a:ext uri="{96DAC541-7B7A-43D3-8B79-37D633B846F1}">
                  <asvg:svgBlip xmlns:asvg="http://schemas.microsoft.com/office/drawing/2016/SVG/main" r:embed="rId6"/>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ktangel 2">
            <a:extLst>
              <a:ext uri="{FF2B5EF4-FFF2-40B4-BE49-F238E27FC236}">
                <a16:creationId xmlns:a16="http://schemas.microsoft.com/office/drawing/2014/main" id="{E5B84586-33D0-C1B9-10FD-3E6FD4D211E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4000" b="1">
                <a:solidFill>
                  <a:srgbClr val="000000"/>
                </a:solidFill>
              </a:rPr>
              <a:t>Vilken generativ AI-plattform använder du mest idag?</a:t>
            </a:r>
          </a:p>
        </p:txBody>
      </p:sp>
      <p:sp>
        <p:nvSpPr>
          <p:cNvPr id="4" name="Rektangel 3">
            <a:extLst>
              <a:ext uri="{FF2B5EF4-FFF2-40B4-BE49-F238E27FC236}">
                <a16:creationId xmlns:a16="http://schemas.microsoft.com/office/drawing/2014/main" id="{823730E3-CF97-9676-947E-EC46930F7C4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7">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sv-SE" sz="2600">
              <a:solidFill>
                <a:srgbClr val="FFFFFF"/>
              </a:solidFill>
            </a:endParaRPr>
          </a:p>
        </p:txBody>
      </p:sp>
      <p:pic>
        <p:nvPicPr>
          <p:cNvPr id="6" name="Bild 5">
            <a:extLst>
              <a:ext uri="{FF2B5EF4-FFF2-40B4-BE49-F238E27FC236}">
                <a16:creationId xmlns:a16="http://schemas.microsoft.com/office/drawing/2014/main" id="{61FA99B2-58EC-EA56-747C-61FE36A05BD1}"/>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7" name="Parallelltrapets 6">
            <a:extLst>
              <a:ext uri="{FF2B5EF4-FFF2-40B4-BE49-F238E27FC236}">
                <a16:creationId xmlns:a16="http://schemas.microsoft.com/office/drawing/2014/main" id="{94EDF5D9-77D0-BD63-CC8D-949947B6D09C}"/>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sv-SE" sz="2200">
              <a:solidFill>
                <a:srgbClr val="198038"/>
              </a:solidFill>
            </a:endParaRPr>
          </a:p>
        </p:txBody>
      </p:sp>
      <p:pic>
        <p:nvPicPr>
          <p:cNvPr id="9" name="Bild 8">
            <a:extLst>
              <a:ext uri="{FF2B5EF4-FFF2-40B4-BE49-F238E27FC236}">
                <a16:creationId xmlns:a16="http://schemas.microsoft.com/office/drawing/2014/main" id="{B84FC916-D984-DB91-6FD3-C0FCDCB92FC4}"/>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500509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99B60B-1752-2962-BF7A-2BBB0E2D687F}"/>
              </a:ext>
            </a:extLst>
          </p:cNvPr>
          <p:cNvSpPr>
            <a:spLocks noGrp="1"/>
          </p:cNvSpPr>
          <p:nvPr>
            <p:ph type="title"/>
          </p:nvPr>
        </p:nvSpPr>
        <p:spPr>
          <a:xfrm>
            <a:off x="839788" y="457200"/>
            <a:ext cx="3932237" cy="1600200"/>
          </a:xfrm>
        </p:spPr>
        <p:txBody>
          <a:bodyPr anchor="b">
            <a:normAutofit/>
          </a:bodyPr>
          <a:lstStyle/>
          <a:p>
            <a:r>
              <a:rPr lang="sv-SE"/>
              <a:t>Bara början på resan</a:t>
            </a:r>
          </a:p>
        </p:txBody>
      </p:sp>
      <p:sp>
        <p:nvSpPr>
          <p:cNvPr id="10" name="Text Placeholder 3">
            <a:extLst>
              <a:ext uri="{FF2B5EF4-FFF2-40B4-BE49-F238E27FC236}">
                <a16:creationId xmlns:a16="http://schemas.microsoft.com/office/drawing/2014/main" id="{A6C682B6-7E27-A252-B603-2823FD5C62DD}"/>
              </a:ext>
            </a:extLst>
          </p:cNvPr>
          <p:cNvSpPr>
            <a:spLocks noGrp="1"/>
          </p:cNvSpPr>
          <p:nvPr>
            <p:ph type="body" sz="half" idx="2"/>
          </p:nvPr>
        </p:nvSpPr>
        <p:spPr>
          <a:xfrm>
            <a:off x="839788" y="2057400"/>
            <a:ext cx="3932237" cy="3811588"/>
          </a:xfrm>
        </p:spPr>
        <p:txBody>
          <a:bodyPr/>
          <a:lstStyle/>
          <a:p>
            <a:endParaRPr lang="en-US"/>
          </a:p>
        </p:txBody>
      </p:sp>
      <p:graphicFrame>
        <p:nvGraphicFramePr>
          <p:cNvPr id="5" name="Platshållare för innehåll 5">
            <a:extLst>
              <a:ext uri="{FF2B5EF4-FFF2-40B4-BE49-F238E27FC236}">
                <a16:creationId xmlns:a16="http://schemas.microsoft.com/office/drawing/2014/main" id="{F7204946-2597-48C9-946F-B5FBDFEA1041}"/>
              </a:ext>
            </a:extLst>
          </p:cNvPr>
          <p:cNvGraphicFramePr>
            <a:graphicFrameLocks noGrp="1"/>
          </p:cNvGraphicFramePr>
          <p:nvPr>
            <p:ph idx="1"/>
            <p:extLst>
              <p:ext uri="{D42A27DB-BD31-4B8C-83A1-F6EECF244321}">
                <p14:modId xmlns:p14="http://schemas.microsoft.com/office/powerpoint/2010/main" val="1556909145"/>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190685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2B4B"/>
        </a:solidFill>
        <a:effectLst/>
      </p:bgPr>
    </p:bg>
    <p:spTree>
      <p:nvGrpSpPr>
        <p:cNvPr id="1" name=""/>
        <p:cNvGrpSpPr/>
        <p:nvPr/>
      </p:nvGrpSpPr>
      <p:grpSpPr>
        <a:xfrm>
          <a:off x="0" y="0"/>
          <a:ext cx="0" cy="0"/>
          <a:chOff x="0" y="0"/>
          <a:chExt cx="0" cy="0"/>
        </a:xfrm>
      </p:grpSpPr>
      <p:sp>
        <p:nvSpPr>
          <p:cNvPr id="2" name="Shape 0"/>
          <p:cNvSpPr/>
          <p:nvPr/>
        </p:nvSpPr>
        <p:spPr>
          <a:xfrm>
            <a:off x="4267200" y="670560"/>
            <a:ext cx="3657600" cy="3657600"/>
          </a:xfrm>
          <a:prstGeom prst="ellipse">
            <a:avLst/>
          </a:prstGeom>
          <a:solidFill>
            <a:srgbClr val="2563EB">
              <a:alpha val="80000"/>
            </a:srgbClr>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267200" y="670560"/>
            <a:ext cx="3657600" cy="3657600"/>
          </a:xfrm>
          <a:prstGeom prst="rect">
            <a:avLst/>
          </a:prstGeom>
          <a:noFill/>
          <a:ln/>
        </p:spPr>
        <p:txBody>
          <a:bodyPr wrap="square" lIns="0" tIns="0" rIns="0" bIns="0" rtlCol="0" anchor="ctr"/>
          <a:lstStyle/>
          <a:p>
            <a:pPr algn="ctr" defTabSz="1219170"/>
            <a:r>
              <a:rPr lang="en-US" sz="13333" b="1" dirty="0">
                <a:solidFill>
                  <a:srgbClr val="FFFFFF"/>
                </a:solidFill>
                <a:latin typeface="Calibri" pitchFamily="34" charset="0"/>
                <a:ea typeface="Calibri" pitchFamily="34" charset="-122"/>
                <a:cs typeface="Calibri" pitchFamily="34" charset="-120"/>
              </a:rPr>
              <a:t>A</a:t>
            </a:r>
            <a:endParaRPr lang="en-US" sz="13333" dirty="0">
              <a:solidFill>
                <a:prstClr val="black"/>
              </a:solidFill>
              <a:latin typeface="Calibri" panose="020F0502020204030204"/>
            </a:endParaRPr>
          </a:p>
        </p:txBody>
      </p:sp>
      <p:sp>
        <p:nvSpPr>
          <p:cNvPr id="4" name="Text 2"/>
          <p:cNvSpPr/>
          <p:nvPr/>
        </p:nvSpPr>
        <p:spPr>
          <a:xfrm>
            <a:off x="609600" y="4535424"/>
            <a:ext cx="10972800" cy="463296"/>
          </a:xfrm>
          <a:prstGeom prst="rect">
            <a:avLst/>
          </a:prstGeom>
          <a:noFill/>
          <a:ln/>
        </p:spPr>
        <p:txBody>
          <a:bodyPr wrap="square" lIns="0" tIns="0" rIns="0" bIns="0" rtlCol="0" anchor="ctr"/>
          <a:lstStyle/>
          <a:p>
            <a:pPr algn="ctr" defTabSz="1219170"/>
            <a:r>
              <a:rPr lang="en-US" sz="1467" b="1" kern="0" spc="533" dirty="0">
                <a:solidFill>
                  <a:srgbClr val="0891B2"/>
                </a:solidFill>
                <a:latin typeface="Calibri" pitchFamily="34" charset="0"/>
                <a:ea typeface="Calibri" pitchFamily="34" charset="-122"/>
                <a:cs typeface="Calibri" pitchFamily="34" charset="-120"/>
              </a:rPr>
              <a:t>PELARE A</a:t>
            </a:r>
            <a:endParaRPr lang="en-US" sz="1467" dirty="0">
              <a:solidFill>
                <a:prstClr val="black"/>
              </a:solidFill>
              <a:latin typeface="Calibri" panose="020F0502020204030204"/>
            </a:endParaRPr>
          </a:p>
        </p:txBody>
      </p:sp>
      <p:sp>
        <p:nvSpPr>
          <p:cNvPr id="5" name="Text 3"/>
          <p:cNvSpPr/>
          <p:nvPr/>
        </p:nvSpPr>
        <p:spPr>
          <a:xfrm>
            <a:off x="609600" y="5059680"/>
            <a:ext cx="10972800" cy="853440"/>
          </a:xfrm>
          <a:prstGeom prst="rect">
            <a:avLst/>
          </a:prstGeom>
          <a:noFill/>
          <a:ln/>
        </p:spPr>
        <p:txBody>
          <a:bodyPr wrap="square" lIns="0" tIns="0" rIns="0" bIns="0" rtlCol="0" anchor="ctr"/>
          <a:lstStyle/>
          <a:p>
            <a:pPr algn="ctr" defTabSz="1219170"/>
            <a:r>
              <a:rPr lang="en-US" sz="3467" b="1" dirty="0">
                <a:solidFill>
                  <a:srgbClr val="FFFFFF"/>
                </a:solidFill>
                <a:latin typeface="Calibri" pitchFamily="34" charset="0"/>
                <a:ea typeface="Calibri" pitchFamily="34" charset="-122"/>
                <a:cs typeface="Calibri" pitchFamily="34" charset="-120"/>
              </a:rPr>
              <a:t>Smartare prompting, data &amp; text</a:t>
            </a:r>
            <a:endParaRPr lang="en-US" sz="3467" dirty="0">
              <a:solidFill>
                <a:prstClr val="black"/>
              </a:solidFill>
              <a:latin typeface="Calibri" panose="020F050202020403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2360E70-C98A-857C-2C4F-60CAAFB82B45}"/>
              </a:ext>
            </a:extLst>
          </p:cNvPr>
          <p:cNvSpPr>
            <a:spLocks noGrp="1"/>
          </p:cNvSpPr>
          <p:nvPr>
            <p:ph type="title"/>
          </p:nvPr>
        </p:nvSpPr>
        <p:spPr>
          <a:xfrm>
            <a:off x="1136397" y="502020"/>
            <a:ext cx="5323715" cy="1642970"/>
          </a:xfrm>
        </p:spPr>
        <p:txBody>
          <a:bodyPr vert="horz" lIns="91440" tIns="45720" rIns="91440" bIns="45720" rtlCol="0" anchor="b">
            <a:normAutofit/>
          </a:bodyPr>
          <a:lstStyle/>
          <a:p>
            <a:r>
              <a:rPr lang="en-US" sz="4000" b="1" kern="1200">
                <a:solidFill>
                  <a:schemeClr val="tx1"/>
                </a:solidFill>
                <a:latin typeface="+mj-lt"/>
                <a:ea typeface="+mj-ea"/>
                <a:cs typeface="+mj-cs"/>
              </a:rPr>
              <a:t>Vikten av bra promptning</a:t>
            </a:r>
          </a:p>
        </p:txBody>
      </p:sp>
      <p:sp>
        <p:nvSpPr>
          <p:cNvPr id="4" name="Platshållare för innehåll 3">
            <a:extLst>
              <a:ext uri="{FF2B5EF4-FFF2-40B4-BE49-F238E27FC236}">
                <a16:creationId xmlns:a16="http://schemas.microsoft.com/office/drawing/2014/main" id="{38DAD99C-8888-46A6-C4F4-2B742519EEA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144923" y="2405894"/>
            <a:ext cx="5315189" cy="3535083"/>
          </a:xfrm>
        </p:spPr>
        <p:txBody>
          <a:bodyPr>
            <a:normAutofit/>
          </a:bodyPr>
          <a:lstStyle/>
          <a:p>
            <a:pPr marL="0" indent="0">
              <a:spcBef>
                <a:spcPts val="2500"/>
              </a:spcBef>
              <a:buFont typeface="Arial" panose="020B0604020202020204" pitchFamily="34" charset="0"/>
              <a:buNone/>
            </a:pPr>
            <a:r>
              <a:rPr lang="sv-SE" sz="1400" b="1" dirty="0"/>
              <a:t>Tydliga och relevanta svar</a:t>
            </a:r>
          </a:p>
          <a:p>
            <a:pPr marL="0" lvl="1" indent="0">
              <a:buFont typeface="Arial" panose="020B0604020202020204" pitchFamily="34" charset="0"/>
              <a:buNone/>
            </a:pPr>
            <a:r>
              <a:rPr lang="sv-SE" sz="1400" dirty="0"/>
              <a:t>Bra </a:t>
            </a:r>
            <a:r>
              <a:rPr lang="sv-SE" sz="1400" dirty="0" err="1"/>
              <a:t>promptning</a:t>
            </a:r>
            <a:r>
              <a:rPr lang="sv-SE" sz="1400" dirty="0"/>
              <a:t> gör att AI ger tydliga och relevanta svar, vilket underlättar förståelsen för användaren.</a:t>
            </a:r>
          </a:p>
          <a:p>
            <a:pPr marL="0" indent="0">
              <a:spcBef>
                <a:spcPts val="2500"/>
              </a:spcBef>
              <a:buFont typeface="Arial" panose="020B0604020202020204" pitchFamily="34" charset="0"/>
              <a:buNone/>
            </a:pPr>
            <a:r>
              <a:rPr lang="sv-SE" sz="1400" b="1" dirty="0"/>
              <a:t>Ökad effektivitet</a:t>
            </a:r>
          </a:p>
          <a:p>
            <a:pPr marL="0" lvl="1" indent="0">
              <a:buFont typeface="Arial" panose="020B0604020202020204" pitchFamily="34" charset="0"/>
              <a:buNone/>
            </a:pPr>
            <a:r>
              <a:rPr lang="sv-SE" sz="1400" dirty="0"/>
              <a:t>Genom att använda bra </a:t>
            </a:r>
            <a:r>
              <a:rPr lang="sv-SE" sz="1400" dirty="0" err="1"/>
              <a:t>promptning</a:t>
            </a:r>
            <a:r>
              <a:rPr lang="sv-SE" sz="1400" dirty="0"/>
              <a:t> sparar man tid och ökar arbetsflödets effektivitet.</a:t>
            </a:r>
          </a:p>
          <a:p>
            <a:pPr marL="0" indent="0">
              <a:spcBef>
                <a:spcPts val="2500"/>
              </a:spcBef>
              <a:buFont typeface="Arial" panose="020B0604020202020204" pitchFamily="34" charset="0"/>
              <a:buNone/>
            </a:pPr>
            <a:r>
              <a:rPr lang="sv-SE" sz="1400" b="1" dirty="0"/>
              <a:t>Förbättrat samarbete</a:t>
            </a:r>
          </a:p>
          <a:p>
            <a:pPr marL="0" lvl="1" indent="0">
              <a:buFont typeface="Arial" panose="020B0604020202020204" pitchFamily="34" charset="0"/>
              <a:buNone/>
            </a:pPr>
            <a:r>
              <a:rPr lang="sv-SE" sz="1400" dirty="0"/>
              <a:t>Noggrant formulerade frågor förbättrar samarbetet mellan människa och AI-teknik samt minskar risken för missförstånd</a:t>
            </a:r>
          </a:p>
          <a:p>
            <a:pPr marL="0" lvl="1" indent="0">
              <a:buFont typeface="Arial" panose="020B0604020202020204" pitchFamily="34" charset="0"/>
              <a:buNone/>
            </a:pPr>
            <a:endParaRPr lang="sv-SE" sz="1400" dirty="0"/>
          </a:p>
          <a:p>
            <a:pPr marL="0" lvl="1" indent="0">
              <a:buFont typeface="Arial" panose="020B0604020202020204" pitchFamily="34" charset="0"/>
              <a:buNone/>
            </a:pPr>
            <a:r>
              <a:rPr lang="sv-SE" sz="1400" dirty="0"/>
              <a:t>Se det som en konversation mellan dig och din lillebror, är du inte nöjd med svaret komplettera frågan tills du är nöjd med svaret</a:t>
            </a:r>
          </a:p>
        </p:txBody>
      </p:sp>
      <p:sp>
        <p:nvSpPr>
          <p:cNvPr id="14" name="Rectangle 1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Bildobjekt 6" descr="Two 3D animated, white, stick figure characters stand facing each other with their hands raised, ready for interaction.&#10;&#10;AI-genererat innehåll kan vara felaktigt.">
            <a:extLst>
              <a:ext uri="{FF2B5EF4-FFF2-40B4-BE49-F238E27FC236}">
                <a16:creationId xmlns:a16="http://schemas.microsoft.com/office/drawing/2014/main" id="{31B4F145-72C8-FD70-FB11-B02679B4F00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075967" y="1359681"/>
            <a:ext cx="4170530" cy="4170530"/>
          </a:xfrm>
          <a:prstGeom prst="rect">
            <a:avLst/>
          </a:prstGeom>
        </p:spPr>
      </p:pic>
      <p:sp>
        <p:nvSpPr>
          <p:cNvPr id="5" name="Platshållare för datum 4">
            <a:extLst>
              <a:ext uri="{FF2B5EF4-FFF2-40B4-BE49-F238E27FC236}">
                <a16:creationId xmlns:a16="http://schemas.microsoft.com/office/drawing/2014/main" id="{5B210EB9-E27F-E44E-548E-570AB6FAC1E5}"/>
              </a:ext>
            </a:extLst>
          </p:cNvPr>
          <p:cNvSpPr>
            <a:spLocks noGrp="1"/>
          </p:cNvSpPr>
          <p:nvPr>
            <p:ph type="dt" sz="half" idx="10"/>
          </p:nvPr>
        </p:nvSpPr>
        <p:spPr>
          <a:xfrm>
            <a:off x="8961120" y="6459378"/>
            <a:ext cx="2743200" cy="365125"/>
          </a:xfrm>
        </p:spPr>
        <p:txBody>
          <a:bodyPr vert="horz" lIns="91440" tIns="45720" rIns="91440" bIns="45720" rtlCol="0" anchor="ctr">
            <a:normAutofit/>
          </a:bodyPr>
          <a:lstStyle/>
          <a:p>
            <a:pPr algn="r">
              <a:spcAft>
                <a:spcPts val="600"/>
              </a:spcAft>
              <a:defRPr/>
            </a:pPr>
            <a:fld id="{98BC602A-79AB-4376-AA29-2E6AEE35CDF7}" type="datetime1">
              <a:rPr lang="en-US" sz="1100">
                <a:solidFill>
                  <a:srgbClr val="FFFFFF"/>
                </a:solidFill>
              </a:rPr>
              <a:pPr algn="r">
                <a:spcAft>
                  <a:spcPts val="600"/>
                </a:spcAft>
                <a:defRPr/>
              </a:pPr>
              <a:t>3/12/2026</a:t>
            </a:fld>
            <a:endParaRPr lang="en-US" sz="1100">
              <a:solidFill>
                <a:srgbClr val="FFFFFF"/>
              </a:solidFill>
            </a:endParaRPr>
          </a:p>
        </p:txBody>
      </p:sp>
    </p:spTree>
    <p:extLst>
      <p:ext uri="{BB962C8B-B14F-4D97-AF65-F5344CB8AC3E}">
        <p14:creationId xmlns:p14="http://schemas.microsoft.com/office/powerpoint/2010/main" val="104586765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4F6DFFBD-D308-F1DE-0DF4-DC0FA1BBD1DA}"/>
              </a:ext>
            </a:extLst>
          </p:cNvPr>
          <p:cNvSpPr>
            <a:spLocks noGrp="1"/>
          </p:cNvSpPr>
          <p:nvPr>
            <p:ph sz="half" idx="1"/>
          </p:nvPr>
        </p:nvSpPr>
        <p:spPr/>
        <p:txBody>
          <a:bodyPr>
            <a:normAutofit fontScale="92500" lnSpcReduction="20000"/>
          </a:bodyPr>
          <a:lstStyle/>
          <a:p>
            <a:pPr lvl="0"/>
            <a:r>
              <a:rPr lang="en-GB" dirty="0"/>
              <a:t>Version A  — Write a brief email informing the customer about the delay.</a:t>
            </a:r>
          </a:p>
          <a:p>
            <a:pPr marL="0" lvl="0" indent="0">
              <a:buNone/>
            </a:pPr>
            <a:endParaRPr lang="sv-SE" dirty="0"/>
          </a:p>
          <a:p>
            <a:pPr lvl="0"/>
            <a:r>
              <a:rPr lang="en-GB" dirty="0"/>
              <a:t>Version B  — Rewrite the email with more context: who you are, tone, key message, and one positive next step.</a:t>
            </a:r>
            <a:endParaRPr lang="sv-SE" dirty="0"/>
          </a:p>
          <a:p>
            <a:pPr marL="0" lvl="0" indent="0">
              <a:buNone/>
            </a:pPr>
            <a:endParaRPr lang="en-GB" dirty="0"/>
          </a:p>
          <a:p>
            <a:pPr lvl="0"/>
            <a:r>
              <a:rPr lang="en-GB" dirty="0"/>
              <a:t>Version C  — Use the R.I.G.H.T. Framework (see Section E) to craft a complete, professional prompt for the same email.</a:t>
            </a:r>
            <a:endParaRPr lang="sv-SE" dirty="0"/>
          </a:p>
        </p:txBody>
      </p:sp>
      <p:sp>
        <p:nvSpPr>
          <p:cNvPr id="5" name="Platshållare för datum 4">
            <a:extLst>
              <a:ext uri="{FF2B5EF4-FFF2-40B4-BE49-F238E27FC236}">
                <a16:creationId xmlns:a16="http://schemas.microsoft.com/office/drawing/2014/main" id="{74594753-CC7C-030E-1D01-EC13E09BA909}"/>
              </a:ext>
            </a:extLst>
          </p:cNvPr>
          <p:cNvSpPr>
            <a:spLocks noGrp="1"/>
          </p:cNvSpPr>
          <p:nvPr>
            <p:ph type="dt" sz="half" idx="10"/>
          </p:nvPr>
        </p:nvSpPr>
        <p:spPr/>
        <p:txBody>
          <a:bodyPr/>
          <a:lstStyle/>
          <a:p>
            <a:pPr rtl="0"/>
            <a:fld id="{98BC602A-79AB-4376-AA29-2E6AEE35CDF7}" type="datetime1">
              <a:rPr lang="sv-SE" smtClean="0"/>
              <a:t>2026-03-12</a:t>
            </a:fld>
            <a:endParaRPr lang="en-US" dirty="0"/>
          </a:p>
        </p:txBody>
      </p:sp>
      <p:sp>
        <p:nvSpPr>
          <p:cNvPr id="7" name="Rubrik 6">
            <a:extLst>
              <a:ext uri="{FF2B5EF4-FFF2-40B4-BE49-F238E27FC236}">
                <a16:creationId xmlns:a16="http://schemas.microsoft.com/office/drawing/2014/main" id="{D2F282FA-2171-DE17-6B59-1E6F63D2D663}"/>
              </a:ext>
            </a:extLst>
          </p:cNvPr>
          <p:cNvSpPr>
            <a:spLocks noGrp="1"/>
          </p:cNvSpPr>
          <p:nvPr>
            <p:ph type="title"/>
          </p:nvPr>
        </p:nvSpPr>
        <p:spPr/>
        <p:txBody>
          <a:bodyPr/>
          <a:lstStyle/>
          <a:p>
            <a:r>
              <a:rPr lang="sv-SE" dirty="0" err="1"/>
              <a:t>Exercise</a:t>
            </a:r>
            <a:r>
              <a:rPr lang="sv-SE" dirty="0"/>
              <a:t> 1</a:t>
            </a:r>
          </a:p>
        </p:txBody>
      </p:sp>
      <p:pic>
        <p:nvPicPr>
          <p:cNvPr id="9" name="Bildobjekt 8" descr="A young athlete in running gear prepares to start a race on a track.&#10;&#10;AI-genererat innehåll kan vara felaktigt.">
            <a:extLst>
              <a:ext uri="{FF2B5EF4-FFF2-40B4-BE49-F238E27FC236}">
                <a16:creationId xmlns:a16="http://schemas.microsoft.com/office/drawing/2014/main" id="{BF8DC3B0-6E8C-411D-9EB6-19C054402B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333065" y="230188"/>
            <a:ext cx="2108199" cy="1101534"/>
          </a:xfrm>
          <a:prstGeom prst="rect">
            <a:avLst/>
          </a:prstGeom>
        </p:spPr>
      </p:pic>
    </p:spTree>
    <p:extLst>
      <p:ext uri="{BB962C8B-B14F-4D97-AF65-F5344CB8AC3E}">
        <p14:creationId xmlns:p14="http://schemas.microsoft.com/office/powerpoint/2010/main" val="296048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2000" cy="853440"/>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87680" y="0"/>
            <a:ext cx="11216640" cy="853440"/>
          </a:xfrm>
          <a:prstGeom prst="rect">
            <a:avLst/>
          </a:prstGeom>
          <a:noFill/>
          <a:ln/>
        </p:spPr>
        <p:txBody>
          <a:bodyPr wrap="square" lIns="0" tIns="0" rIns="0" bIns="0" rtlCol="0" anchor="ctr"/>
          <a:lstStyle/>
          <a:p>
            <a:pPr defTabSz="1219170"/>
            <a:r>
              <a:rPr lang="en-US" sz="1333" b="1" kern="0" spc="267" dirty="0">
                <a:solidFill>
                  <a:srgbClr val="FFFFFF"/>
                </a:solidFill>
                <a:latin typeface="Calibri" pitchFamily="34" charset="0"/>
                <a:ea typeface="Calibri" pitchFamily="34" charset="-122"/>
                <a:cs typeface="Calibri" pitchFamily="34" charset="-120"/>
              </a:rPr>
              <a:t>PELARE A  ·  SMARTARE PROMPTING, DATA &amp; TEXT</a:t>
            </a:r>
            <a:endParaRPr lang="en-US" sz="1333" dirty="0">
              <a:solidFill>
                <a:prstClr val="black"/>
              </a:solidFill>
              <a:latin typeface="Calibri" panose="020F0502020204030204"/>
            </a:endParaRPr>
          </a:p>
        </p:txBody>
      </p:sp>
      <p:sp>
        <p:nvSpPr>
          <p:cNvPr id="4" name="Text 2"/>
          <p:cNvSpPr/>
          <p:nvPr/>
        </p:nvSpPr>
        <p:spPr>
          <a:xfrm>
            <a:off x="487680" y="999744"/>
            <a:ext cx="11216640" cy="585216"/>
          </a:xfrm>
          <a:prstGeom prst="rect">
            <a:avLst/>
          </a:prstGeom>
          <a:noFill/>
          <a:ln/>
        </p:spPr>
        <p:txBody>
          <a:bodyPr wrap="square" lIns="0" tIns="0" rIns="0" bIns="0" rtlCol="0" anchor="ctr"/>
          <a:lstStyle/>
          <a:p>
            <a:pPr defTabSz="1219170"/>
            <a:r>
              <a:rPr lang="en-US" sz="2667" b="1" dirty="0">
                <a:solidFill>
                  <a:srgbClr val="1E293B"/>
                </a:solidFill>
                <a:latin typeface="Calibri" pitchFamily="34" charset="0"/>
                <a:ea typeface="Calibri" pitchFamily="34" charset="-122"/>
                <a:cs typeface="Calibri" pitchFamily="34" charset="-120"/>
              </a:rPr>
              <a:t>R.I.G.H.T. – Fem steg till bättre AI-svar</a:t>
            </a:r>
            <a:endParaRPr lang="en-US" sz="2667" dirty="0">
              <a:solidFill>
                <a:prstClr val="black"/>
              </a:solidFill>
              <a:latin typeface="Calibri" panose="020F0502020204030204"/>
            </a:endParaRPr>
          </a:p>
        </p:txBody>
      </p:sp>
      <p:sp>
        <p:nvSpPr>
          <p:cNvPr id="5" name="Shape 3"/>
          <p:cNvSpPr/>
          <p:nvPr/>
        </p:nvSpPr>
        <p:spPr>
          <a:xfrm>
            <a:off x="426720" y="1767840"/>
            <a:ext cx="2097024" cy="469392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6" name="Shape 4"/>
          <p:cNvSpPr/>
          <p:nvPr/>
        </p:nvSpPr>
        <p:spPr>
          <a:xfrm>
            <a:off x="426720" y="1767840"/>
            <a:ext cx="209702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7" name="Shape 5"/>
          <p:cNvSpPr/>
          <p:nvPr/>
        </p:nvSpPr>
        <p:spPr>
          <a:xfrm>
            <a:off x="865632" y="1950720"/>
            <a:ext cx="1219200" cy="1219200"/>
          </a:xfrm>
          <a:prstGeom prst="ellipse">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8" name="Text 6"/>
          <p:cNvSpPr/>
          <p:nvPr/>
        </p:nvSpPr>
        <p:spPr>
          <a:xfrm>
            <a:off x="865632" y="1950720"/>
            <a:ext cx="1219200" cy="1219200"/>
          </a:xfrm>
          <a:prstGeom prst="rect">
            <a:avLst/>
          </a:prstGeom>
          <a:noFill/>
          <a:ln/>
        </p:spPr>
        <p:txBody>
          <a:bodyPr wrap="square" lIns="0" tIns="0" rIns="0" bIns="0" rtlCol="0" anchor="ctr"/>
          <a:lstStyle/>
          <a:p>
            <a:pPr algn="ctr" defTabSz="1219170"/>
            <a:r>
              <a:rPr lang="en-US" sz="5067" b="1" dirty="0">
                <a:solidFill>
                  <a:srgbClr val="2563EB"/>
                </a:solidFill>
                <a:latin typeface="Calibri" pitchFamily="34" charset="0"/>
                <a:ea typeface="Calibri" pitchFamily="34" charset="-122"/>
                <a:cs typeface="Calibri" pitchFamily="34" charset="-120"/>
              </a:rPr>
              <a:t>R</a:t>
            </a:r>
            <a:endParaRPr lang="en-US" sz="5067" dirty="0">
              <a:solidFill>
                <a:prstClr val="black"/>
              </a:solidFill>
              <a:latin typeface="Calibri" panose="020F0502020204030204"/>
            </a:endParaRPr>
          </a:p>
        </p:txBody>
      </p:sp>
      <p:sp>
        <p:nvSpPr>
          <p:cNvPr id="9" name="Text 7"/>
          <p:cNvSpPr/>
          <p:nvPr/>
        </p:nvSpPr>
        <p:spPr>
          <a:xfrm>
            <a:off x="548640" y="3316224"/>
            <a:ext cx="1853184" cy="463296"/>
          </a:xfrm>
          <a:prstGeom prst="rect">
            <a:avLst/>
          </a:prstGeom>
          <a:noFill/>
          <a:ln/>
        </p:spPr>
        <p:txBody>
          <a:bodyPr wrap="square" lIns="0" tIns="0" rIns="0" bIns="0" rtlCol="0" anchor="ctr"/>
          <a:lstStyle/>
          <a:p>
            <a:pPr algn="ctr" defTabSz="1219170"/>
            <a:r>
              <a:rPr lang="en-US" sz="1733" b="1" dirty="0">
                <a:solidFill>
                  <a:srgbClr val="1E293B"/>
                </a:solidFill>
                <a:latin typeface="Calibri" pitchFamily="34" charset="0"/>
                <a:ea typeface="Calibri" pitchFamily="34" charset="-122"/>
                <a:cs typeface="Calibri" pitchFamily="34" charset="-120"/>
              </a:rPr>
              <a:t>Role</a:t>
            </a:r>
            <a:endParaRPr lang="en-US" sz="1733" dirty="0">
              <a:solidFill>
                <a:prstClr val="black"/>
              </a:solidFill>
              <a:latin typeface="Calibri" panose="020F0502020204030204"/>
            </a:endParaRPr>
          </a:p>
        </p:txBody>
      </p:sp>
      <p:sp>
        <p:nvSpPr>
          <p:cNvPr id="10" name="Text 8"/>
          <p:cNvSpPr/>
          <p:nvPr/>
        </p:nvSpPr>
        <p:spPr>
          <a:xfrm>
            <a:off x="548640" y="3852672"/>
            <a:ext cx="1853184" cy="2316480"/>
          </a:xfrm>
          <a:prstGeom prst="rect">
            <a:avLst/>
          </a:prstGeom>
          <a:noFill/>
          <a:ln/>
        </p:spPr>
        <p:txBody>
          <a:bodyPr wrap="square" lIns="0" tIns="0" rIns="0" bIns="0" rtlCol="0" anchor="ctr"/>
          <a:lstStyle/>
          <a:p>
            <a:pPr algn="ctr" defTabSz="1219170"/>
            <a:r>
              <a:rPr lang="en-US" sz="1333" dirty="0">
                <a:solidFill>
                  <a:srgbClr val="475569"/>
                </a:solidFill>
                <a:latin typeface="Calibri" pitchFamily="34" charset="0"/>
                <a:ea typeface="Calibri" pitchFamily="34" charset="-122"/>
                <a:cs typeface="Calibri" pitchFamily="34" charset="-120"/>
              </a:rPr>
              <a:t>Ge AI en tydlig roll</a:t>
            </a:r>
            <a:endParaRPr lang="en-US" sz="1333" dirty="0">
              <a:solidFill>
                <a:prstClr val="black"/>
              </a:solidFill>
              <a:latin typeface="Calibri" panose="020F0502020204030204"/>
            </a:endParaRPr>
          </a:p>
          <a:p>
            <a:pPr algn="ctr" defTabSz="1219170"/>
            <a:r>
              <a:rPr lang="en-US" sz="1333" dirty="0">
                <a:solidFill>
                  <a:srgbClr val="475569"/>
                </a:solidFill>
                <a:latin typeface="Calibri" pitchFamily="34" charset="0"/>
                <a:ea typeface="Calibri" pitchFamily="34" charset="-122"/>
                <a:cs typeface="Calibri" pitchFamily="34" charset="-120"/>
              </a:rPr>
              <a:t>"Du är expert på logistik..."</a:t>
            </a:r>
            <a:endParaRPr lang="en-US" sz="1333" dirty="0">
              <a:solidFill>
                <a:prstClr val="black"/>
              </a:solidFill>
              <a:latin typeface="Calibri" panose="020F0502020204030204"/>
            </a:endParaRPr>
          </a:p>
        </p:txBody>
      </p:sp>
      <p:sp>
        <p:nvSpPr>
          <p:cNvPr id="11" name="Shape 9"/>
          <p:cNvSpPr/>
          <p:nvPr/>
        </p:nvSpPr>
        <p:spPr>
          <a:xfrm>
            <a:off x="2706624" y="1767840"/>
            <a:ext cx="2097024" cy="469392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2" name="Shape 10"/>
          <p:cNvSpPr/>
          <p:nvPr/>
        </p:nvSpPr>
        <p:spPr>
          <a:xfrm>
            <a:off x="2706624" y="1767840"/>
            <a:ext cx="209702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3" name="Shape 11"/>
          <p:cNvSpPr/>
          <p:nvPr/>
        </p:nvSpPr>
        <p:spPr>
          <a:xfrm>
            <a:off x="3145536" y="1950720"/>
            <a:ext cx="1219200" cy="1219200"/>
          </a:xfrm>
          <a:prstGeom prst="ellipse">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14" name="Text 12"/>
          <p:cNvSpPr/>
          <p:nvPr/>
        </p:nvSpPr>
        <p:spPr>
          <a:xfrm>
            <a:off x="3145536" y="1950720"/>
            <a:ext cx="1219200" cy="1219200"/>
          </a:xfrm>
          <a:prstGeom prst="rect">
            <a:avLst/>
          </a:prstGeom>
          <a:noFill/>
          <a:ln/>
        </p:spPr>
        <p:txBody>
          <a:bodyPr wrap="square" lIns="0" tIns="0" rIns="0" bIns="0" rtlCol="0" anchor="ctr"/>
          <a:lstStyle/>
          <a:p>
            <a:pPr algn="ctr" defTabSz="1219170"/>
            <a:r>
              <a:rPr lang="en-US" sz="5067" b="1" dirty="0">
                <a:solidFill>
                  <a:srgbClr val="2563EB"/>
                </a:solidFill>
                <a:latin typeface="Calibri" pitchFamily="34" charset="0"/>
                <a:ea typeface="Calibri" pitchFamily="34" charset="-122"/>
                <a:cs typeface="Calibri" pitchFamily="34" charset="-120"/>
              </a:rPr>
              <a:t>I</a:t>
            </a:r>
            <a:endParaRPr lang="en-US" sz="5067" dirty="0">
              <a:solidFill>
                <a:prstClr val="black"/>
              </a:solidFill>
              <a:latin typeface="Calibri" panose="020F0502020204030204"/>
            </a:endParaRPr>
          </a:p>
        </p:txBody>
      </p:sp>
      <p:sp>
        <p:nvSpPr>
          <p:cNvPr id="15" name="Text 13"/>
          <p:cNvSpPr/>
          <p:nvPr/>
        </p:nvSpPr>
        <p:spPr>
          <a:xfrm>
            <a:off x="2828544" y="3316224"/>
            <a:ext cx="1853184" cy="463296"/>
          </a:xfrm>
          <a:prstGeom prst="rect">
            <a:avLst/>
          </a:prstGeom>
          <a:noFill/>
          <a:ln/>
        </p:spPr>
        <p:txBody>
          <a:bodyPr wrap="square" lIns="0" tIns="0" rIns="0" bIns="0" rtlCol="0" anchor="ctr"/>
          <a:lstStyle/>
          <a:p>
            <a:pPr algn="ctr" defTabSz="1219170"/>
            <a:r>
              <a:rPr lang="en-US" sz="1733" b="1" dirty="0">
                <a:solidFill>
                  <a:srgbClr val="1E293B"/>
                </a:solidFill>
                <a:latin typeface="Calibri" pitchFamily="34" charset="0"/>
                <a:ea typeface="Calibri" pitchFamily="34" charset="-122"/>
                <a:cs typeface="Calibri" pitchFamily="34" charset="-120"/>
              </a:rPr>
              <a:t>Information</a:t>
            </a:r>
            <a:endParaRPr lang="en-US" sz="1733" dirty="0">
              <a:solidFill>
                <a:prstClr val="black"/>
              </a:solidFill>
              <a:latin typeface="Calibri" panose="020F0502020204030204"/>
            </a:endParaRPr>
          </a:p>
        </p:txBody>
      </p:sp>
      <p:sp>
        <p:nvSpPr>
          <p:cNvPr id="16" name="Text 14"/>
          <p:cNvSpPr/>
          <p:nvPr/>
        </p:nvSpPr>
        <p:spPr>
          <a:xfrm>
            <a:off x="2828544" y="3852672"/>
            <a:ext cx="1853184" cy="2316480"/>
          </a:xfrm>
          <a:prstGeom prst="rect">
            <a:avLst/>
          </a:prstGeom>
          <a:noFill/>
          <a:ln/>
        </p:spPr>
        <p:txBody>
          <a:bodyPr wrap="square" lIns="0" tIns="0" rIns="0" bIns="0" rtlCol="0" anchor="ctr"/>
          <a:lstStyle/>
          <a:p>
            <a:pPr algn="ctr" defTabSz="1219170"/>
            <a:r>
              <a:rPr lang="en-US" sz="1333" dirty="0">
                <a:solidFill>
                  <a:srgbClr val="475569"/>
                </a:solidFill>
                <a:latin typeface="Calibri" pitchFamily="34" charset="0"/>
                <a:ea typeface="Calibri" pitchFamily="34" charset="-122"/>
                <a:cs typeface="Calibri" pitchFamily="34" charset="-120"/>
              </a:rPr>
              <a:t>Ge kontext och</a:t>
            </a:r>
            <a:endParaRPr lang="en-US" sz="1333" dirty="0">
              <a:solidFill>
                <a:prstClr val="black"/>
              </a:solidFill>
              <a:latin typeface="Calibri" panose="020F0502020204030204"/>
            </a:endParaRPr>
          </a:p>
          <a:p>
            <a:pPr algn="ctr" defTabSz="1219170"/>
            <a:r>
              <a:rPr lang="en-US" sz="1333" dirty="0">
                <a:solidFill>
                  <a:srgbClr val="475569"/>
                </a:solidFill>
                <a:latin typeface="Calibri" pitchFamily="34" charset="0"/>
                <a:ea typeface="Calibri" pitchFamily="34" charset="-122"/>
                <a:cs typeface="Calibri" pitchFamily="34" charset="-120"/>
              </a:rPr>
              <a:t>bakgrundsinformation</a:t>
            </a:r>
            <a:endParaRPr lang="en-US" sz="1333" dirty="0">
              <a:solidFill>
                <a:prstClr val="black"/>
              </a:solidFill>
              <a:latin typeface="Calibri" panose="020F0502020204030204"/>
            </a:endParaRPr>
          </a:p>
        </p:txBody>
      </p:sp>
      <p:sp>
        <p:nvSpPr>
          <p:cNvPr id="17" name="Shape 15"/>
          <p:cNvSpPr/>
          <p:nvPr/>
        </p:nvSpPr>
        <p:spPr>
          <a:xfrm>
            <a:off x="4986528" y="1767840"/>
            <a:ext cx="2097024" cy="469392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8" name="Shape 16"/>
          <p:cNvSpPr/>
          <p:nvPr/>
        </p:nvSpPr>
        <p:spPr>
          <a:xfrm>
            <a:off x="4986528" y="1767840"/>
            <a:ext cx="209702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9" name="Shape 17"/>
          <p:cNvSpPr/>
          <p:nvPr/>
        </p:nvSpPr>
        <p:spPr>
          <a:xfrm>
            <a:off x="5425440" y="1950720"/>
            <a:ext cx="1219200" cy="1219200"/>
          </a:xfrm>
          <a:prstGeom prst="ellipse">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20" name="Text 18"/>
          <p:cNvSpPr/>
          <p:nvPr/>
        </p:nvSpPr>
        <p:spPr>
          <a:xfrm>
            <a:off x="5425440" y="1950720"/>
            <a:ext cx="1219200" cy="1219200"/>
          </a:xfrm>
          <a:prstGeom prst="rect">
            <a:avLst/>
          </a:prstGeom>
          <a:noFill/>
          <a:ln/>
        </p:spPr>
        <p:txBody>
          <a:bodyPr wrap="square" lIns="0" tIns="0" rIns="0" bIns="0" rtlCol="0" anchor="ctr"/>
          <a:lstStyle/>
          <a:p>
            <a:pPr algn="ctr" defTabSz="1219170"/>
            <a:r>
              <a:rPr lang="en-US" sz="5067" b="1" dirty="0">
                <a:solidFill>
                  <a:srgbClr val="2563EB"/>
                </a:solidFill>
                <a:latin typeface="Calibri" pitchFamily="34" charset="0"/>
                <a:ea typeface="Calibri" pitchFamily="34" charset="-122"/>
                <a:cs typeface="Calibri" pitchFamily="34" charset="-120"/>
              </a:rPr>
              <a:t>G</a:t>
            </a:r>
            <a:endParaRPr lang="en-US" sz="5067" dirty="0">
              <a:solidFill>
                <a:prstClr val="black"/>
              </a:solidFill>
              <a:latin typeface="Calibri" panose="020F0502020204030204"/>
            </a:endParaRPr>
          </a:p>
        </p:txBody>
      </p:sp>
      <p:sp>
        <p:nvSpPr>
          <p:cNvPr id="21" name="Text 19"/>
          <p:cNvSpPr/>
          <p:nvPr/>
        </p:nvSpPr>
        <p:spPr>
          <a:xfrm>
            <a:off x="5108448" y="3316224"/>
            <a:ext cx="1853184" cy="463296"/>
          </a:xfrm>
          <a:prstGeom prst="rect">
            <a:avLst/>
          </a:prstGeom>
          <a:noFill/>
          <a:ln/>
        </p:spPr>
        <p:txBody>
          <a:bodyPr wrap="square" lIns="0" tIns="0" rIns="0" bIns="0" rtlCol="0" anchor="ctr"/>
          <a:lstStyle/>
          <a:p>
            <a:pPr algn="ctr" defTabSz="1219170"/>
            <a:r>
              <a:rPr lang="en-US" sz="1733" b="1" dirty="0">
                <a:solidFill>
                  <a:srgbClr val="1E293B"/>
                </a:solidFill>
                <a:latin typeface="Calibri" pitchFamily="34" charset="0"/>
                <a:ea typeface="Calibri" pitchFamily="34" charset="-122"/>
                <a:cs typeface="Calibri" pitchFamily="34" charset="-120"/>
              </a:rPr>
              <a:t>Goal</a:t>
            </a:r>
            <a:endParaRPr lang="en-US" sz="1733" dirty="0">
              <a:solidFill>
                <a:prstClr val="black"/>
              </a:solidFill>
              <a:latin typeface="Calibri" panose="020F0502020204030204"/>
            </a:endParaRPr>
          </a:p>
        </p:txBody>
      </p:sp>
      <p:sp>
        <p:nvSpPr>
          <p:cNvPr id="22" name="Text 20"/>
          <p:cNvSpPr/>
          <p:nvPr/>
        </p:nvSpPr>
        <p:spPr>
          <a:xfrm>
            <a:off x="5108448" y="3852672"/>
            <a:ext cx="1853184" cy="2316480"/>
          </a:xfrm>
          <a:prstGeom prst="rect">
            <a:avLst/>
          </a:prstGeom>
          <a:noFill/>
          <a:ln/>
        </p:spPr>
        <p:txBody>
          <a:bodyPr wrap="square" lIns="0" tIns="0" rIns="0" bIns="0" rtlCol="0" anchor="ctr"/>
          <a:lstStyle/>
          <a:p>
            <a:pPr algn="ctr" defTabSz="1219170"/>
            <a:r>
              <a:rPr lang="en-US" sz="1333" dirty="0">
                <a:solidFill>
                  <a:srgbClr val="475569"/>
                </a:solidFill>
                <a:latin typeface="Calibri" pitchFamily="34" charset="0"/>
                <a:ea typeface="Calibri" pitchFamily="34" charset="-122"/>
                <a:cs typeface="Calibri" pitchFamily="34" charset="-120"/>
              </a:rPr>
              <a:t>Definiera tydligt</a:t>
            </a:r>
            <a:endParaRPr lang="en-US" sz="1333" dirty="0">
              <a:solidFill>
                <a:prstClr val="black"/>
              </a:solidFill>
              <a:latin typeface="Calibri" panose="020F0502020204030204"/>
            </a:endParaRPr>
          </a:p>
          <a:p>
            <a:pPr algn="ctr" defTabSz="1219170"/>
            <a:r>
              <a:rPr lang="en-US" sz="1333" dirty="0">
                <a:solidFill>
                  <a:srgbClr val="475569"/>
                </a:solidFill>
                <a:latin typeface="Calibri" pitchFamily="34" charset="0"/>
                <a:ea typeface="Calibri" pitchFamily="34" charset="-122"/>
                <a:cs typeface="Calibri" pitchFamily="34" charset="-120"/>
              </a:rPr>
              <a:t>vad du vill uppnå</a:t>
            </a:r>
            <a:endParaRPr lang="en-US" sz="1333" dirty="0">
              <a:solidFill>
                <a:prstClr val="black"/>
              </a:solidFill>
              <a:latin typeface="Calibri" panose="020F0502020204030204"/>
            </a:endParaRPr>
          </a:p>
        </p:txBody>
      </p:sp>
      <p:sp>
        <p:nvSpPr>
          <p:cNvPr id="23" name="Shape 21"/>
          <p:cNvSpPr/>
          <p:nvPr/>
        </p:nvSpPr>
        <p:spPr>
          <a:xfrm>
            <a:off x="7266432" y="1767840"/>
            <a:ext cx="2097024" cy="469392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4" name="Shape 22"/>
          <p:cNvSpPr/>
          <p:nvPr/>
        </p:nvSpPr>
        <p:spPr>
          <a:xfrm>
            <a:off x="7266432" y="1767840"/>
            <a:ext cx="209702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25" name="Shape 23"/>
          <p:cNvSpPr/>
          <p:nvPr/>
        </p:nvSpPr>
        <p:spPr>
          <a:xfrm>
            <a:off x="7705344" y="1950720"/>
            <a:ext cx="1219200" cy="1219200"/>
          </a:xfrm>
          <a:prstGeom prst="ellipse">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26" name="Text 24"/>
          <p:cNvSpPr/>
          <p:nvPr/>
        </p:nvSpPr>
        <p:spPr>
          <a:xfrm>
            <a:off x="7705344" y="1950720"/>
            <a:ext cx="1219200" cy="1219200"/>
          </a:xfrm>
          <a:prstGeom prst="rect">
            <a:avLst/>
          </a:prstGeom>
          <a:noFill/>
          <a:ln/>
        </p:spPr>
        <p:txBody>
          <a:bodyPr wrap="square" lIns="0" tIns="0" rIns="0" bIns="0" rtlCol="0" anchor="ctr"/>
          <a:lstStyle/>
          <a:p>
            <a:pPr algn="ctr" defTabSz="1219170"/>
            <a:r>
              <a:rPr lang="en-US" sz="5067" b="1" dirty="0">
                <a:solidFill>
                  <a:srgbClr val="2563EB"/>
                </a:solidFill>
                <a:latin typeface="Calibri" pitchFamily="34" charset="0"/>
                <a:ea typeface="Calibri" pitchFamily="34" charset="-122"/>
                <a:cs typeface="Calibri" pitchFamily="34" charset="-120"/>
              </a:rPr>
              <a:t>H</a:t>
            </a:r>
            <a:endParaRPr lang="en-US" sz="5067" dirty="0">
              <a:solidFill>
                <a:prstClr val="black"/>
              </a:solidFill>
              <a:latin typeface="Calibri" panose="020F0502020204030204"/>
            </a:endParaRPr>
          </a:p>
        </p:txBody>
      </p:sp>
      <p:sp>
        <p:nvSpPr>
          <p:cNvPr id="27" name="Text 25"/>
          <p:cNvSpPr/>
          <p:nvPr/>
        </p:nvSpPr>
        <p:spPr>
          <a:xfrm>
            <a:off x="7388352" y="3316224"/>
            <a:ext cx="1853184" cy="463296"/>
          </a:xfrm>
          <a:prstGeom prst="rect">
            <a:avLst/>
          </a:prstGeom>
          <a:noFill/>
          <a:ln/>
        </p:spPr>
        <p:txBody>
          <a:bodyPr wrap="square" lIns="0" tIns="0" rIns="0" bIns="0" rtlCol="0" anchor="ctr"/>
          <a:lstStyle/>
          <a:p>
            <a:pPr algn="ctr" defTabSz="1219170"/>
            <a:r>
              <a:rPr lang="en-US" sz="1733" b="1" dirty="0">
                <a:solidFill>
                  <a:srgbClr val="1E293B"/>
                </a:solidFill>
                <a:latin typeface="Calibri" pitchFamily="34" charset="0"/>
                <a:ea typeface="Calibri" pitchFamily="34" charset="-122"/>
                <a:cs typeface="Calibri" pitchFamily="34" charset="-120"/>
              </a:rPr>
              <a:t>How</a:t>
            </a:r>
            <a:endParaRPr lang="en-US" sz="1733" dirty="0">
              <a:solidFill>
                <a:prstClr val="black"/>
              </a:solidFill>
              <a:latin typeface="Calibri" panose="020F0502020204030204"/>
            </a:endParaRPr>
          </a:p>
        </p:txBody>
      </p:sp>
      <p:sp>
        <p:nvSpPr>
          <p:cNvPr id="28" name="Text 26"/>
          <p:cNvSpPr/>
          <p:nvPr/>
        </p:nvSpPr>
        <p:spPr>
          <a:xfrm>
            <a:off x="7388352" y="3852672"/>
            <a:ext cx="1853184" cy="2316480"/>
          </a:xfrm>
          <a:prstGeom prst="rect">
            <a:avLst/>
          </a:prstGeom>
          <a:noFill/>
          <a:ln/>
        </p:spPr>
        <p:txBody>
          <a:bodyPr wrap="square" lIns="0" tIns="0" rIns="0" bIns="0" rtlCol="0" anchor="ctr"/>
          <a:lstStyle/>
          <a:p>
            <a:pPr algn="ctr" defTabSz="1219170"/>
            <a:r>
              <a:rPr lang="en-US" sz="1333" dirty="0">
                <a:solidFill>
                  <a:srgbClr val="475569"/>
                </a:solidFill>
                <a:latin typeface="Calibri" pitchFamily="34" charset="0"/>
                <a:ea typeface="Calibri" pitchFamily="34" charset="-122"/>
                <a:cs typeface="Calibri" pitchFamily="34" charset="-120"/>
              </a:rPr>
              <a:t>Specificera format,</a:t>
            </a:r>
            <a:endParaRPr lang="en-US" sz="1333" dirty="0">
              <a:solidFill>
                <a:prstClr val="black"/>
              </a:solidFill>
              <a:latin typeface="Calibri" panose="020F0502020204030204"/>
            </a:endParaRPr>
          </a:p>
          <a:p>
            <a:pPr algn="ctr" defTabSz="1219170"/>
            <a:r>
              <a:rPr lang="en-US" sz="1333" dirty="0">
                <a:solidFill>
                  <a:srgbClr val="475569"/>
                </a:solidFill>
                <a:latin typeface="Calibri" pitchFamily="34" charset="0"/>
                <a:ea typeface="Calibri" pitchFamily="34" charset="-122"/>
                <a:cs typeface="Calibri" pitchFamily="34" charset="-120"/>
              </a:rPr>
              <a:t>längd och ton</a:t>
            </a:r>
            <a:endParaRPr lang="en-US" sz="1333" dirty="0">
              <a:solidFill>
                <a:prstClr val="black"/>
              </a:solidFill>
              <a:latin typeface="Calibri" panose="020F0502020204030204"/>
            </a:endParaRPr>
          </a:p>
        </p:txBody>
      </p:sp>
      <p:sp>
        <p:nvSpPr>
          <p:cNvPr id="29" name="Shape 27"/>
          <p:cNvSpPr/>
          <p:nvPr/>
        </p:nvSpPr>
        <p:spPr>
          <a:xfrm>
            <a:off x="9546336" y="1767840"/>
            <a:ext cx="2097024" cy="469392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30" name="Shape 28"/>
          <p:cNvSpPr/>
          <p:nvPr/>
        </p:nvSpPr>
        <p:spPr>
          <a:xfrm>
            <a:off x="9546336" y="1767840"/>
            <a:ext cx="209702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31" name="Shape 29"/>
          <p:cNvSpPr/>
          <p:nvPr/>
        </p:nvSpPr>
        <p:spPr>
          <a:xfrm>
            <a:off x="9985248" y="1950720"/>
            <a:ext cx="1219200" cy="1219200"/>
          </a:xfrm>
          <a:prstGeom prst="ellipse">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32" name="Text 30"/>
          <p:cNvSpPr/>
          <p:nvPr/>
        </p:nvSpPr>
        <p:spPr>
          <a:xfrm>
            <a:off x="9985248" y="1950720"/>
            <a:ext cx="1219200" cy="1219200"/>
          </a:xfrm>
          <a:prstGeom prst="rect">
            <a:avLst/>
          </a:prstGeom>
          <a:noFill/>
          <a:ln/>
        </p:spPr>
        <p:txBody>
          <a:bodyPr wrap="square" lIns="0" tIns="0" rIns="0" bIns="0" rtlCol="0" anchor="ctr"/>
          <a:lstStyle/>
          <a:p>
            <a:pPr algn="ctr" defTabSz="1219170"/>
            <a:r>
              <a:rPr lang="en-US" sz="5067" b="1" dirty="0">
                <a:solidFill>
                  <a:srgbClr val="2563EB"/>
                </a:solidFill>
                <a:latin typeface="Calibri" pitchFamily="34" charset="0"/>
                <a:ea typeface="Calibri" pitchFamily="34" charset="-122"/>
                <a:cs typeface="Calibri" pitchFamily="34" charset="-120"/>
              </a:rPr>
              <a:t>T</a:t>
            </a:r>
            <a:endParaRPr lang="en-US" sz="5067" dirty="0">
              <a:solidFill>
                <a:prstClr val="black"/>
              </a:solidFill>
              <a:latin typeface="Calibri" panose="020F0502020204030204"/>
            </a:endParaRPr>
          </a:p>
        </p:txBody>
      </p:sp>
      <p:sp>
        <p:nvSpPr>
          <p:cNvPr id="33" name="Text 31"/>
          <p:cNvSpPr/>
          <p:nvPr/>
        </p:nvSpPr>
        <p:spPr>
          <a:xfrm>
            <a:off x="9668256" y="3316224"/>
            <a:ext cx="1853184" cy="463296"/>
          </a:xfrm>
          <a:prstGeom prst="rect">
            <a:avLst/>
          </a:prstGeom>
          <a:noFill/>
          <a:ln/>
        </p:spPr>
        <p:txBody>
          <a:bodyPr wrap="square" lIns="0" tIns="0" rIns="0" bIns="0" rtlCol="0" anchor="ctr"/>
          <a:lstStyle/>
          <a:p>
            <a:pPr algn="ctr" defTabSz="1219170"/>
            <a:r>
              <a:rPr lang="en-US" sz="1733" b="1" dirty="0">
                <a:solidFill>
                  <a:srgbClr val="1E293B"/>
                </a:solidFill>
                <a:latin typeface="Calibri" pitchFamily="34" charset="0"/>
                <a:ea typeface="Calibri" pitchFamily="34" charset="-122"/>
                <a:cs typeface="Calibri" pitchFamily="34" charset="-120"/>
              </a:rPr>
              <a:t>Tweak</a:t>
            </a:r>
            <a:endParaRPr lang="en-US" sz="1733" dirty="0">
              <a:solidFill>
                <a:prstClr val="black"/>
              </a:solidFill>
              <a:latin typeface="Calibri" panose="020F0502020204030204"/>
            </a:endParaRPr>
          </a:p>
        </p:txBody>
      </p:sp>
      <p:sp>
        <p:nvSpPr>
          <p:cNvPr id="34" name="Text 32"/>
          <p:cNvSpPr/>
          <p:nvPr/>
        </p:nvSpPr>
        <p:spPr>
          <a:xfrm>
            <a:off x="9668256" y="3852672"/>
            <a:ext cx="1853184" cy="2316480"/>
          </a:xfrm>
          <a:prstGeom prst="rect">
            <a:avLst/>
          </a:prstGeom>
          <a:noFill/>
          <a:ln/>
        </p:spPr>
        <p:txBody>
          <a:bodyPr wrap="square" lIns="0" tIns="0" rIns="0" bIns="0" rtlCol="0" anchor="ctr"/>
          <a:lstStyle/>
          <a:p>
            <a:pPr algn="ctr" defTabSz="1219170"/>
            <a:r>
              <a:rPr lang="en-US" sz="1333" dirty="0">
                <a:solidFill>
                  <a:srgbClr val="475569"/>
                </a:solidFill>
                <a:latin typeface="Calibri" pitchFamily="34" charset="0"/>
                <a:ea typeface="Calibri" pitchFamily="34" charset="-122"/>
                <a:cs typeface="Calibri" pitchFamily="34" charset="-120"/>
              </a:rPr>
              <a:t>Iterera och förfina</a:t>
            </a:r>
            <a:endParaRPr lang="en-US" sz="1333" dirty="0">
              <a:solidFill>
                <a:prstClr val="black"/>
              </a:solidFill>
              <a:latin typeface="Calibri" panose="020F0502020204030204"/>
            </a:endParaRPr>
          </a:p>
          <a:p>
            <a:pPr algn="ctr" defTabSz="1219170"/>
            <a:r>
              <a:rPr lang="en-US" sz="1333" dirty="0">
                <a:solidFill>
                  <a:srgbClr val="475569"/>
                </a:solidFill>
                <a:latin typeface="Calibri" pitchFamily="34" charset="0"/>
                <a:ea typeface="Calibri" pitchFamily="34" charset="-122"/>
                <a:cs typeface="Calibri" pitchFamily="34" charset="-120"/>
              </a:rPr>
              <a:t>svaret löpande</a:t>
            </a:r>
            <a:endParaRPr lang="en-US" sz="1333" dirty="0">
              <a:solidFill>
                <a:prstClr val="black"/>
              </a:solidFill>
              <a:latin typeface="Calibri" panose="020F050202020403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2000" cy="853440"/>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87680" y="0"/>
            <a:ext cx="11216640" cy="853440"/>
          </a:xfrm>
          <a:prstGeom prst="rect">
            <a:avLst/>
          </a:prstGeom>
          <a:noFill/>
          <a:ln/>
        </p:spPr>
        <p:txBody>
          <a:bodyPr wrap="square" lIns="0" tIns="0" rIns="0" bIns="0" rtlCol="0" anchor="ctr"/>
          <a:lstStyle/>
          <a:p>
            <a:pPr defTabSz="1219170"/>
            <a:r>
              <a:rPr lang="en-US" sz="1333" b="1" kern="0" spc="267" dirty="0">
                <a:solidFill>
                  <a:srgbClr val="FFFFFF"/>
                </a:solidFill>
                <a:latin typeface="Calibri" pitchFamily="34" charset="0"/>
                <a:ea typeface="Calibri" pitchFamily="34" charset="-122"/>
                <a:cs typeface="Calibri" pitchFamily="34" charset="-120"/>
              </a:rPr>
              <a:t>PELARE A  ·  REKOMMENDERADE VERKTYG</a:t>
            </a:r>
            <a:endParaRPr lang="en-US" sz="1333" dirty="0">
              <a:solidFill>
                <a:prstClr val="black"/>
              </a:solidFill>
              <a:latin typeface="Calibri" panose="020F0502020204030204"/>
            </a:endParaRPr>
          </a:p>
        </p:txBody>
      </p:sp>
      <p:sp>
        <p:nvSpPr>
          <p:cNvPr id="4" name="Text 2"/>
          <p:cNvSpPr/>
          <p:nvPr/>
        </p:nvSpPr>
        <p:spPr>
          <a:xfrm>
            <a:off x="487680" y="999744"/>
            <a:ext cx="11216640" cy="512064"/>
          </a:xfrm>
          <a:prstGeom prst="rect">
            <a:avLst/>
          </a:prstGeom>
          <a:noFill/>
          <a:ln/>
        </p:spPr>
        <p:txBody>
          <a:bodyPr wrap="square" lIns="0" tIns="0" rIns="0" bIns="0" rtlCol="0" anchor="ctr"/>
          <a:lstStyle/>
          <a:p>
            <a:pPr defTabSz="1219170"/>
            <a:r>
              <a:rPr lang="en-US" sz="1867" dirty="0">
                <a:solidFill>
                  <a:srgbClr val="475569"/>
                </a:solidFill>
                <a:latin typeface="Calibri" pitchFamily="34" charset="0"/>
                <a:ea typeface="Calibri" pitchFamily="34" charset="-122"/>
                <a:cs typeface="Calibri" pitchFamily="34" charset="-120"/>
              </a:rPr>
              <a:t>5 </a:t>
            </a:r>
            <a:r>
              <a:rPr lang="en-US" sz="1867" dirty="0" err="1">
                <a:solidFill>
                  <a:srgbClr val="475569"/>
                </a:solidFill>
                <a:latin typeface="Calibri" pitchFamily="34" charset="0"/>
                <a:ea typeface="Calibri" pitchFamily="34" charset="-122"/>
                <a:cs typeface="Calibri" pitchFamily="34" charset="-120"/>
              </a:rPr>
              <a:t>exempel</a:t>
            </a:r>
            <a:r>
              <a:rPr lang="en-US" sz="1867" dirty="0">
                <a:solidFill>
                  <a:srgbClr val="475569"/>
                </a:solidFill>
                <a:latin typeface="Calibri" pitchFamily="34" charset="0"/>
                <a:ea typeface="Calibri" pitchFamily="34" charset="-122"/>
                <a:cs typeface="Calibri" pitchFamily="34" charset="-120"/>
              </a:rPr>
              <a:t> </a:t>
            </a:r>
            <a:r>
              <a:rPr lang="en-US" sz="1867" dirty="0" err="1">
                <a:solidFill>
                  <a:srgbClr val="475569"/>
                </a:solidFill>
                <a:latin typeface="Calibri" pitchFamily="34" charset="0"/>
                <a:ea typeface="Calibri" pitchFamily="34" charset="-122"/>
                <a:cs typeface="Calibri" pitchFamily="34" charset="-120"/>
              </a:rPr>
              <a:t>på</a:t>
            </a:r>
            <a:r>
              <a:rPr lang="en-US" sz="1867" dirty="0">
                <a:solidFill>
                  <a:srgbClr val="475569"/>
                </a:solidFill>
                <a:latin typeface="Calibri" pitchFamily="34" charset="0"/>
                <a:ea typeface="Calibri" pitchFamily="34" charset="-122"/>
                <a:cs typeface="Calibri" pitchFamily="34" charset="-120"/>
              </a:rPr>
              <a:t> </a:t>
            </a:r>
            <a:r>
              <a:rPr lang="en-US" sz="1867" dirty="0" err="1">
                <a:solidFill>
                  <a:srgbClr val="475569"/>
                </a:solidFill>
                <a:latin typeface="Calibri" pitchFamily="34" charset="0"/>
                <a:ea typeface="Calibri" pitchFamily="34" charset="-122"/>
                <a:cs typeface="Calibri" pitchFamily="34" charset="-120"/>
              </a:rPr>
              <a:t>starka</a:t>
            </a:r>
            <a:r>
              <a:rPr lang="en-US" sz="1867" dirty="0">
                <a:solidFill>
                  <a:srgbClr val="475569"/>
                </a:solidFill>
                <a:latin typeface="Calibri" pitchFamily="34" charset="0"/>
                <a:ea typeface="Calibri" pitchFamily="34" charset="-122"/>
                <a:cs typeface="Calibri" pitchFamily="34" charset="-120"/>
              </a:rPr>
              <a:t> verktyg för daglig textproduktion, research och analys</a:t>
            </a:r>
            <a:endParaRPr lang="en-US" sz="1867" dirty="0">
              <a:solidFill>
                <a:prstClr val="black"/>
              </a:solidFill>
              <a:latin typeface="Calibri" panose="020F0502020204030204"/>
            </a:endParaRPr>
          </a:p>
        </p:txBody>
      </p:sp>
      <p:sp>
        <p:nvSpPr>
          <p:cNvPr id="5" name="Shape 3"/>
          <p:cNvSpPr/>
          <p:nvPr/>
        </p:nvSpPr>
        <p:spPr>
          <a:xfrm>
            <a:off x="426720"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dirty="0">
              <a:solidFill>
                <a:prstClr val="black"/>
              </a:solidFill>
              <a:latin typeface="Calibri" panose="020F0502020204030204"/>
            </a:endParaRPr>
          </a:p>
        </p:txBody>
      </p:sp>
      <p:sp>
        <p:nvSpPr>
          <p:cNvPr id="6" name="Shape 4"/>
          <p:cNvSpPr/>
          <p:nvPr/>
        </p:nvSpPr>
        <p:spPr>
          <a:xfrm>
            <a:off x="426720" y="1645920"/>
            <a:ext cx="221894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7" name="Shape 5"/>
          <p:cNvSpPr/>
          <p:nvPr/>
        </p:nvSpPr>
        <p:spPr>
          <a:xfrm>
            <a:off x="548640" y="1828800"/>
            <a:ext cx="1975104" cy="341376"/>
          </a:xfrm>
          <a:prstGeom prst="rect">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8" name="Text 6"/>
          <p:cNvSpPr/>
          <p:nvPr/>
        </p:nvSpPr>
        <p:spPr>
          <a:xfrm>
            <a:off x="548640" y="1828800"/>
            <a:ext cx="1975104" cy="341376"/>
          </a:xfrm>
          <a:prstGeom prst="rect">
            <a:avLst/>
          </a:prstGeom>
          <a:noFill/>
          <a:ln/>
        </p:spPr>
        <p:txBody>
          <a:bodyPr wrap="square" lIns="0" tIns="0" rIns="0" bIns="0" rtlCol="0" anchor="ctr"/>
          <a:lstStyle/>
          <a:p>
            <a:pPr algn="ctr" defTabSz="1219170"/>
            <a:r>
              <a:rPr lang="en-US" sz="1067" b="1" kern="0" spc="133" dirty="0">
                <a:solidFill>
                  <a:srgbClr val="2563EB"/>
                </a:solidFill>
                <a:latin typeface="Calibri" pitchFamily="34" charset="0"/>
                <a:ea typeface="Calibri" pitchFamily="34" charset="-122"/>
                <a:cs typeface="Calibri" pitchFamily="34" charset="-120"/>
              </a:rPr>
              <a:t>POPULÄR</a:t>
            </a:r>
            <a:endParaRPr lang="en-US" sz="1067" dirty="0">
              <a:solidFill>
                <a:prstClr val="black"/>
              </a:solidFill>
              <a:latin typeface="Calibri" panose="020F0502020204030204"/>
            </a:endParaRPr>
          </a:p>
        </p:txBody>
      </p:sp>
      <p:sp>
        <p:nvSpPr>
          <p:cNvPr id="11" name="Text 9"/>
          <p:cNvSpPr/>
          <p:nvPr/>
        </p:nvSpPr>
        <p:spPr>
          <a:xfrm>
            <a:off x="548640" y="5974080"/>
            <a:ext cx="1975104" cy="365760"/>
          </a:xfrm>
          <a:prstGeom prst="rect">
            <a:avLst/>
          </a:prstGeom>
          <a:noFill/>
          <a:ln/>
        </p:spPr>
        <p:txBody>
          <a:bodyPr wrap="square" lIns="0" tIns="0" rIns="0" bIns="0" rtlCol="0" anchor="ctr"/>
          <a:lstStyle/>
          <a:p>
            <a:pPr algn="ctr" defTabSz="1219170"/>
            <a:r>
              <a:rPr lang="en-US" sz="1067" i="1" dirty="0">
                <a:solidFill>
                  <a:srgbClr val="2563EB"/>
                </a:solidFill>
                <a:latin typeface="Calibri" pitchFamily="34" charset="0"/>
                <a:ea typeface="Calibri" pitchFamily="34" charset="-122"/>
                <a:cs typeface="Calibri" pitchFamily="34" charset="-120"/>
              </a:rPr>
              <a:t>chatgpt.com</a:t>
            </a:r>
            <a:endParaRPr lang="en-US" sz="1067" dirty="0">
              <a:solidFill>
                <a:prstClr val="black"/>
              </a:solidFill>
            </a:endParaRPr>
          </a:p>
        </p:txBody>
      </p:sp>
      <p:sp>
        <p:nvSpPr>
          <p:cNvPr id="12" name="Shape 10"/>
          <p:cNvSpPr/>
          <p:nvPr/>
        </p:nvSpPr>
        <p:spPr>
          <a:xfrm>
            <a:off x="2706624"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3" name="Shape 11"/>
          <p:cNvSpPr/>
          <p:nvPr/>
        </p:nvSpPr>
        <p:spPr>
          <a:xfrm>
            <a:off x="2706624" y="1645920"/>
            <a:ext cx="221894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14" name="Shape 12"/>
          <p:cNvSpPr/>
          <p:nvPr/>
        </p:nvSpPr>
        <p:spPr>
          <a:xfrm>
            <a:off x="2828544" y="1828800"/>
            <a:ext cx="1975104" cy="341376"/>
          </a:xfrm>
          <a:prstGeom prst="rect">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15" name="Text 13"/>
          <p:cNvSpPr/>
          <p:nvPr/>
        </p:nvSpPr>
        <p:spPr>
          <a:xfrm>
            <a:off x="2828544" y="1828800"/>
            <a:ext cx="1975104" cy="341376"/>
          </a:xfrm>
          <a:prstGeom prst="rect">
            <a:avLst/>
          </a:prstGeom>
          <a:noFill/>
          <a:ln/>
        </p:spPr>
        <p:txBody>
          <a:bodyPr wrap="square" lIns="0" tIns="0" rIns="0" bIns="0" rtlCol="0" anchor="ctr"/>
          <a:lstStyle/>
          <a:p>
            <a:pPr algn="ctr" defTabSz="1219170"/>
            <a:r>
              <a:rPr lang="en-US" sz="1067" b="1" kern="0" spc="133" dirty="0">
                <a:solidFill>
                  <a:srgbClr val="2563EB"/>
                </a:solidFill>
                <a:latin typeface="Calibri" pitchFamily="34" charset="0"/>
                <a:ea typeface="Calibri" pitchFamily="34" charset="-122"/>
                <a:cs typeface="Calibri" pitchFamily="34" charset="-120"/>
              </a:rPr>
              <a:t>GOOGLE</a:t>
            </a:r>
            <a:endParaRPr lang="en-US" sz="1067" dirty="0">
              <a:solidFill>
                <a:prstClr val="black"/>
              </a:solidFill>
              <a:latin typeface="Calibri" panose="020F0502020204030204"/>
            </a:endParaRPr>
          </a:p>
        </p:txBody>
      </p:sp>
      <p:sp>
        <p:nvSpPr>
          <p:cNvPr id="16" name="Text 14"/>
          <p:cNvSpPr/>
          <p:nvPr/>
        </p:nvSpPr>
        <p:spPr>
          <a:xfrm>
            <a:off x="2828544"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NotebookLM</a:t>
            </a:r>
            <a:endParaRPr lang="en-US" sz="1600" dirty="0">
              <a:solidFill>
                <a:prstClr val="black"/>
              </a:solidFill>
              <a:latin typeface="Calibri" panose="020F0502020204030204"/>
            </a:endParaRPr>
          </a:p>
        </p:txBody>
      </p:sp>
      <p:sp>
        <p:nvSpPr>
          <p:cNvPr id="17" name="Text 15"/>
          <p:cNvSpPr/>
          <p:nvPr/>
        </p:nvSpPr>
        <p:spPr>
          <a:xfrm>
            <a:off x="2767584"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Ladda upp PDF:er, ställ frågor och skapa AI-podcasts från era egna källdokument.</a:t>
            </a:r>
            <a:endParaRPr lang="en-US" sz="1267" dirty="0">
              <a:solidFill>
                <a:prstClr val="black"/>
              </a:solidFill>
              <a:latin typeface="Calibri" panose="020F0502020204030204"/>
            </a:endParaRPr>
          </a:p>
        </p:txBody>
      </p:sp>
      <p:sp>
        <p:nvSpPr>
          <p:cNvPr id="18" name="Text 16"/>
          <p:cNvSpPr/>
          <p:nvPr/>
        </p:nvSpPr>
        <p:spPr>
          <a:xfrm>
            <a:off x="2828544" y="5974080"/>
            <a:ext cx="1975104" cy="365760"/>
          </a:xfrm>
          <a:prstGeom prst="rect">
            <a:avLst/>
          </a:prstGeom>
          <a:noFill/>
          <a:ln/>
        </p:spPr>
        <p:txBody>
          <a:bodyPr wrap="square" lIns="0" tIns="0" rIns="0" bIns="0" rtlCol="0" anchor="ctr"/>
          <a:lstStyle/>
          <a:p>
            <a:pPr algn="ctr" defTabSz="1219170"/>
            <a:r>
              <a:rPr lang="en-US" sz="1067" i="1" dirty="0">
                <a:solidFill>
                  <a:srgbClr val="2563EB"/>
                </a:solidFill>
                <a:latin typeface="Calibri" pitchFamily="34" charset="0"/>
                <a:ea typeface="Calibri" pitchFamily="34" charset="-122"/>
                <a:cs typeface="Calibri" pitchFamily="34" charset="-120"/>
              </a:rPr>
              <a:t>notebooklm.google</a:t>
            </a:r>
            <a:endParaRPr lang="en-US" sz="1067" dirty="0">
              <a:solidFill>
                <a:prstClr val="black"/>
              </a:solidFill>
              <a:latin typeface="Calibri" panose="020F0502020204030204"/>
            </a:endParaRPr>
          </a:p>
        </p:txBody>
      </p:sp>
      <p:sp>
        <p:nvSpPr>
          <p:cNvPr id="19" name="Shape 17"/>
          <p:cNvSpPr/>
          <p:nvPr/>
        </p:nvSpPr>
        <p:spPr>
          <a:xfrm>
            <a:off x="4986528"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0" name="Shape 18"/>
          <p:cNvSpPr/>
          <p:nvPr/>
        </p:nvSpPr>
        <p:spPr>
          <a:xfrm>
            <a:off x="4986528" y="1645920"/>
            <a:ext cx="221894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21" name="Shape 19"/>
          <p:cNvSpPr/>
          <p:nvPr/>
        </p:nvSpPr>
        <p:spPr>
          <a:xfrm>
            <a:off x="5108448" y="1828800"/>
            <a:ext cx="1975104" cy="341376"/>
          </a:xfrm>
          <a:prstGeom prst="rect">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22" name="Text 20"/>
          <p:cNvSpPr/>
          <p:nvPr/>
        </p:nvSpPr>
        <p:spPr>
          <a:xfrm>
            <a:off x="5108448" y="1828800"/>
            <a:ext cx="1975104" cy="341376"/>
          </a:xfrm>
          <a:prstGeom prst="rect">
            <a:avLst/>
          </a:prstGeom>
          <a:noFill/>
          <a:ln/>
        </p:spPr>
        <p:txBody>
          <a:bodyPr wrap="square" lIns="0" tIns="0" rIns="0" bIns="0" rtlCol="0" anchor="ctr"/>
          <a:lstStyle/>
          <a:p>
            <a:pPr algn="ctr" defTabSz="1219170"/>
            <a:r>
              <a:rPr lang="en-US" sz="1067" b="1" kern="0" spc="133" dirty="0">
                <a:solidFill>
                  <a:srgbClr val="2563EB"/>
                </a:solidFill>
                <a:latin typeface="Calibri" pitchFamily="34" charset="0"/>
                <a:ea typeface="Calibri" pitchFamily="34" charset="-122"/>
                <a:cs typeface="Calibri" pitchFamily="34" charset="-120"/>
              </a:rPr>
              <a:t>RESEARCH</a:t>
            </a:r>
            <a:endParaRPr lang="en-US" sz="1067" dirty="0">
              <a:solidFill>
                <a:prstClr val="black"/>
              </a:solidFill>
              <a:latin typeface="Calibri" panose="020F0502020204030204"/>
            </a:endParaRPr>
          </a:p>
        </p:txBody>
      </p:sp>
      <p:sp>
        <p:nvSpPr>
          <p:cNvPr id="23" name="Text 21"/>
          <p:cNvSpPr/>
          <p:nvPr/>
        </p:nvSpPr>
        <p:spPr>
          <a:xfrm>
            <a:off x="5108448"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Perplexity AI</a:t>
            </a:r>
            <a:endParaRPr lang="en-US" sz="1600" dirty="0">
              <a:solidFill>
                <a:prstClr val="black"/>
              </a:solidFill>
              <a:latin typeface="Calibri" panose="020F0502020204030204"/>
            </a:endParaRPr>
          </a:p>
        </p:txBody>
      </p:sp>
      <p:sp>
        <p:nvSpPr>
          <p:cNvPr id="24" name="Text 22"/>
          <p:cNvSpPr/>
          <p:nvPr/>
        </p:nvSpPr>
        <p:spPr>
          <a:xfrm>
            <a:off x="5108448"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AI-sökning med källhänvisningar. Bäst för professionell research och faktainhämtning.</a:t>
            </a:r>
            <a:endParaRPr lang="en-US" sz="1267" dirty="0">
              <a:solidFill>
                <a:prstClr val="black"/>
              </a:solidFill>
              <a:latin typeface="Calibri" panose="020F0502020204030204"/>
            </a:endParaRPr>
          </a:p>
        </p:txBody>
      </p:sp>
      <p:sp>
        <p:nvSpPr>
          <p:cNvPr id="25" name="Text 23"/>
          <p:cNvSpPr/>
          <p:nvPr/>
        </p:nvSpPr>
        <p:spPr>
          <a:xfrm>
            <a:off x="5108448" y="5974080"/>
            <a:ext cx="1975104" cy="365760"/>
          </a:xfrm>
          <a:prstGeom prst="rect">
            <a:avLst/>
          </a:prstGeom>
          <a:noFill/>
          <a:ln/>
        </p:spPr>
        <p:txBody>
          <a:bodyPr wrap="square" lIns="0" tIns="0" rIns="0" bIns="0" rtlCol="0" anchor="ctr"/>
          <a:lstStyle/>
          <a:p>
            <a:pPr algn="ctr" defTabSz="1219170"/>
            <a:r>
              <a:rPr lang="en-US" sz="1067" i="1" dirty="0">
                <a:solidFill>
                  <a:srgbClr val="2563EB"/>
                </a:solidFill>
                <a:latin typeface="Calibri" pitchFamily="34" charset="0"/>
                <a:ea typeface="Calibri" pitchFamily="34" charset="-122"/>
                <a:cs typeface="Calibri" pitchFamily="34" charset="-120"/>
              </a:rPr>
              <a:t>perplexity.ai</a:t>
            </a:r>
            <a:endParaRPr lang="en-US" sz="1067" dirty="0">
              <a:solidFill>
                <a:prstClr val="black"/>
              </a:solidFill>
              <a:latin typeface="Calibri" panose="020F0502020204030204"/>
            </a:endParaRPr>
          </a:p>
        </p:txBody>
      </p:sp>
      <p:sp>
        <p:nvSpPr>
          <p:cNvPr id="26" name="Shape 24"/>
          <p:cNvSpPr/>
          <p:nvPr/>
        </p:nvSpPr>
        <p:spPr>
          <a:xfrm>
            <a:off x="7266432"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7" name="Shape 25"/>
          <p:cNvSpPr/>
          <p:nvPr/>
        </p:nvSpPr>
        <p:spPr>
          <a:xfrm>
            <a:off x="7266432" y="1645920"/>
            <a:ext cx="221894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28" name="Shape 26"/>
          <p:cNvSpPr/>
          <p:nvPr/>
        </p:nvSpPr>
        <p:spPr>
          <a:xfrm>
            <a:off x="7388352" y="1828800"/>
            <a:ext cx="1975104" cy="341376"/>
          </a:xfrm>
          <a:prstGeom prst="rect">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29" name="Text 27"/>
          <p:cNvSpPr/>
          <p:nvPr/>
        </p:nvSpPr>
        <p:spPr>
          <a:xfrm>
            <a:off x="7388352" y="1828800"/>
            <a:ext cx="1975104" cy="341376"/>
          </a:xfrm>
          <a:prstGeom prst="rect">
            <a:avLst/>
          </a:prstGeom>
          <a:noFill/>
          <a:ln/>
        </p:spPr>
        <p:txBody>
          <a:bodyPr wrap="square" lIns="0" tIns="0" rIns="0" bIns="0" rtlCol="0" anchor="ctr"/>
          <a:lstStyle/>
          <a:p>
            <a:pPr algn="ctr" defTabSz="1219170"/>
            <a:r>
              <a:rPr lang="en-US" sz="1067" b="1" kern="0" spc="133" dirty="0" err="1">
                <a:solidFill>
                  <a:srgbClr val="2563EB"/>
                </a:solidFill>
                <a:latin typeface="Calibri" pitchFamily="34" charset="0"/>
                <a:ea typeface="Calibri" pitchFamily="34" charset="-122"/>
                <a:cs typeface="Calibri" pitchFamily="34" charset="-120"/>
              </a:rPr>
              <a:t>fAVORIT</a:t>
            </a:r>
            <a:endParaRPr lang="en-US" sz="1067" dirty="0">
              <a:solidFill>
                <a:prstClr val="black"/>
              </a:solidFill>
              <a:latin typeface="Calibri" panose="020F0502020204030204"/>
            </a:endParaRPr>
          </a:p>
        </p:txBody>
      </p:sp>
      <p:sp>
        <p:nvSpPr>
          <p:cNvPr id="31" name="Text 29"/>
          <p:cNvSpPr/>
          <p:nvPr/>
        </p:nvSpPr>
        <p:spPr>
          <a:xfrm>
            <a:off x="548640"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900M+ veckovisa användare. Brett utbud av färdiga assistenter för alla uppgifter.</a:t>
            </a:r>
            <a:endParaRPr lang="en-US" sz="1267" dirty="0">
              <a:solidFill>
                <a:prstClr val="black"/>
              </a:solidFill>
              <a:latin typeface="Calibri" panose="020F0502020204030204"/>
            </a:endParaRPr>
          </a:p>
        </p:txBody>
      </p:sp>
      <p:sp>
        <p:nvSpPr>
          <p:cNvPr id="32" name="Text 30"/>
          <p:cNvSpPr/>
          <p:nvPr/>
        </p:nvSpPr>
        <p:spPr>
          <a:xfrm>
            <a:off x="7388352" y="5974080"/>
            <a:ext cx="1975104" cy="365760"/>
          </a:xfrm>
          <a:prstGeom prst="rect">
            <a:avLst/>
          </a:prstGeom>
          <a:noFill/>
          <a:ln/>
        </p:spPr>
        <p:txBody>
          <a:bodyPr wrap="square" lIns="0" tIns="0" rIns="0" bIns="0" rtlCol="0" anchor="ctr"/>
          <a:lstStyle/>
          <a:p>
            <a:pPr algn="ctr" defTabSz="1219170"/>
            <a:r>
              <a:rPr lang="en-US" sz="1067" i="1" dirty="0">
                <a:solidFill>
                  <a:srgbClr val="2563EB"/>
                </a:solidFill>
                <a:latin typeface="Calibri" pitchFamily="34" charset="0"/>
                <a:ea typeface="Calibri" pitchFamily="34" charset="-122"/>
                <a:cs typeface="Calibri" pitchFamily="34" charset="-120"/>
              </a:rPr>
              <a:t>claude.ai</a:t>
            </a:r>
            <a:endParaRPr lang="en-US" sz="1067" dirty="0">
              <a:solidFill>
                <a:prstClr val="black"/>
              </a:solidFill>
            </a:endParaRPr>
          </a:p>
        </p:txBody>
      </p:sp>
      <p:sp>
        <p:nvSpPr>
          <p:cNvPr id="33" name="Shape 31"/>
          <p:cNvSpPr/>
          <p:nvPr/>
        </p:nvSpPr>
        <p:spPr>
          <a:xfrm>
            <a:off x="9546336"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34" name="Shape 32"/>
          <p:cNvSpPr/>
          <p:nvPr/>
        </p:nvSpPr>
        <p:spPr>
          <a:xfrm>
            <a:off x="9546336" y="1645920"/>
            <a:ext cx="2218944" cy="97536"/>
          </a:xfrm>
          <a:prstGeom prst="rect">
            <a:avLst/>
          </a:prstGeom>
          <a:solidFill>
            <a:srgbClr val="2563EB"/>
          </a:solidFill>
          <a:ln/>
        </p:spPr>
        <p:txBody>
          <a:bodyPr/>
          <a:lstStyle/>
          <a:p>
            <a:pPr defTabSz="1219170"/>
            <a:endParaRPr lang="sv-SE" sz="2400">
              <a:solidFill>
                <a:prstClr val="black"/>
              </a:solidFill>
              <a:latin typeface="Calibri" panose="020F0502020204030204"/>
            </a:endParaRPr>
          </a:p>
        </p:txBody>
      </p:sp>
      <p:sp>
        <p:nvSpPr>
          <p:cNvPr id="35" name="Shape 33"/>
          <p:cNvSpPr/>
          <p:nvPr/>
        </p:nvSpPr>
        <p:spPr>
          <a:xfrm>
            <a:off x="9668256" y="1828800"/>
            <a:ext cx="1975104" cy="341376"/>
          </a:xfrm>
          <a:prstGeom prst="rect">
            <a:avLst/>
          </a:prstGeom>
          <a:solidFill>
            <a:srgbClr val="DBEAFE"/>
          </a:solidFill>
          <a:ln/>
        </p:spPr>
        <p:txBody>
          <a:bodyPr/>
          <a:lstStyle/>
          <a:p>
            <a:pPr defTabSz="1219170"/>
            <a:endParaRPr lang="sv-SE" sz="2400">
              <a:solidFill>
                <a:prstClr val="black"/>
              </a:solidFill>
              <a:latin typeface="Calibri" panose="020F0502020204030204"/>
            </a:endParaRPr>
          </a:p>
        </p:txBody>
      </p:sp>
      <p:sp>
        <p:nvSpPr>
          <p:cNvPr id="36" name="Text 34"/>
          <p:cNvSpPr/>
          <p:nvPr/>
        </p:nvSpPr>
        <p:spPr>
          <a:xfrm>
            <a:off x="9668256" y="1828800"/>
            <a:ext cx="1975104" cy="341376"/>
          </a:xfrm>
          <a:prstGeom prst="rect">
            <a:avLst/>
          </a:prstGeom>
          <a:noFill/>
          <a:ln/>
        </p:spPr>
        <p:txBody>
          <a:bodyPr wrap="square" lIns="0" tIns="0" rIns="0" bIns="0" rtlCol="0" anchor="ctr"/>
          <a:lstStyle/>
          <a:p>
            <a:pPr algn="ctr" defTabSz="1219170"/>
            <a:r>
              <a:rPr lang="en-US" sz="1067" b="1" kern="0" spc="133" dirty="0">
                <a:solidFill>
                  <a:srgbClr val="2563EB"/>
                </a:solidFill>
                <a:latin typeface="Calibri" pitchFamily="34" charset="0"/>
                <a:ea typeface="Calibri" pitchFamily="34" charset="-122"/>
                <a:cs typeface="Calibri" pitchFamily="34" charset="-120"/>
              </a:rPr>
              <a:t>M365</a:t>
            </a:r>
            <a:endParaRPr lang="en-US" sz="1067" dirty="0">
              <a:solidFill>
                <a:prstClr val="black"/>
              </a:solidFill>
              <a:latin typeface="Calibri" panose="020F0502020204030204"/>
            </a:endParaRPr>
          </a:p>
        </p:txBody>
      </p:sp>
      <p:sp>
        <p:nvSpPr>
          <p:cNvPr id="37" name="Text 35"/>
          <p:cNvSpPr/>
          <p:nvPr/>
        </p:nvSpPr>
        <p:spPr>
          <a:xfrm>
            <a:off x="9668256"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Microsoft Copilot</a:t>
            </a:r>
            <a:endParaRPr lang="en-US" sz="1600" dirty="0">
              <a:solidFill>
                <a:prstClr val="black"/>
              </a:solidFill>
              <a:latin typeface="Calibri" panose="020F0502020204030204"/>
            </a:endParaRPr>
          </a:p>
        </p:txBody>
      </p:sp>
      <p:sp>
        <p:nvSpPr>
          <p:cNvPr id="38" name="Text 36"/>
          <p:cNvSpPr/>
          <p:nvPr/>
        </p:nvSpPr>
        <p:spPr>
          <a:xfrm>
            <a:off x="9668256"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Inbyggt i Word, Excel, Outlook och Teams. Noll inlärningströskel.</a:t>
            </a:r>
            <a:endParaRPr lang="en-US" sz="1267" dirty="0">
              <a:solidFill>
                <a:prstClr val="black"/>
              </a:solidFill>
              <a:latin typeface="Calibri" panose="020F0502020204030204"/>
            </a:endParaRPr>
          </a:p>
        </p:txBody>
      </p:sp>
      <p:sp>
        <p:nvSpPr>
          <p:cNvPr id="39" name="Text 37"/>
          <p:cNvSpPr/>
          <p:nvPr/>
        </p:nvSpPr>
        <p:spPr>
          <a:xfrm>
            <a:off x="9668256" y="5974080"/>
            <a:ext cx="1975104" cy="365760"/>
          </a:xfrm>
          <a:prstGeom prst="rect">
            <a:avLst/>
          </a:prstGeom>
          <a:noFill/>
          <a:ln/>
        </p:spPr>
        <p:txBody>
          <a:bodyPr wrap="square" lIns="0" tIns="0" rIns="0" bIns="0" rtlCol="0" anchor="ctr"/>
          <a:lstStyle/>
          <a:p>
            <a:pPr algn="ctr" defTabSz="1219170"/>
            <a:r>
              <a:rPr lang="en-US" sz="1067" i="1" dirty="0">
                <a:solidFill>
                  <a:srgbClr val="2563EB"/>
                </a:solidFill>
                <a:latin typeface="Calibri" pitchFamily="34" charset="0"/>
                <a:ea typeface="Calibri" pitchFamily="34" charset="-122"/>
                <a:cs typeface="Calibri" pitchFamily="34" charset="-120"/>
              </a:rPr>
              <a:t>copilot.microsoft.com</a:t>
            </a:r>
            <a:endParaRPr lang="en-US" sz="1067" dirty="0">
              <a:solidFill>
                <a:prstClr val="black"/>
              </a:solidFill>
              <a:latin typeface="Calibri" panose="020F0502020204030204"/>
            </a:endParaRPr>
          </a:p>
        </p:txBody>
      </p:sp>
      <p:sp>
        <p:nvSpPr>
          <p:cNvPr id="9" name="Text 7"/>
          <p:cNvSpPr/>
          <p:nvPr/>
        </p:nvSpPr>
        <p:spPr>
          <a:xfrm>
            <a:off x="7266432" y="2334768"/>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Claude + Projects + </a:t>
            </a:r>
            <a:r>
              <a:rPr lang="en-US" sz="1600" b="1" dirty="0" err="1">
                <a:solidFill>
                  <a:srgbClr val="1E293B"/>
                </a:solidFill>
                <a:latin typeface="Calibri" pitchFamily="34" charset="0"/>
                <a:ea typeface="Calibri" pitchFamily="34" charset="-122"/>
                <a:cs typeface="Calibri" pitchFamily="34" charset="-120"/>
              </a:rPr>
              <a:t>Cowork</a:t>
            </a:r>
            <a:endParaRPr lang="en-US" sz="1600" dirty="0">
              <a:solidFill>
                <a:prstClr val="black"/>
              </a:solidFill>
              <a:latin typeface="Calibri" panose="020F0502020204030204"/>
            </a:endParaRPr>
          </a:p>
        </p:txBody>
      </p:sp>
      <p:sp>
        <p:nvSpPr>
          <p:cNvPr id="30" name="Text 28"/>
          <p:cNvSpPr/>
          <p:nvPr/>
        </p:nvSpPr>
        <p:spPr>
          <a:xfrm>
            <a:off x="487680" y="2249424"/>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ChatGPT</a:t>
            </a:r>
            <a:endParaRPr lang="en-US" sz="1600" dirty="0">
              <a:solidFill>
                <a:prstClr val="black"/>
              </a:solidFill>
              <a:latin typeface="Calibri" panose="020F0502020204030204"/>
            </a:endParaRPr>
          </a:p>
        </p:txBody>
      </p:sp>
      <p:sp>
        <p:nvSpPr>
          <p:cNvPr id="10" name="Text 8"/>
          <p:cNvSpPr/>
          <p:nvPr/>
        </p:nvSpPr>
        <p:spPr>
          <a:xfrm>
            <a:off x="7388352" y="2990523"/>
            <a:ext cx="1975104" cy="2682240"/>
          </a:xfrm>
          <a:prstGeom prst="rect">
            <a:avLst/>
          </a:prstGeom>
          <a:noFill/>
          <a:ln/>
        </p:spPr>
        <p:txBody>
          <a:bodyPr wrap="square" lIns="0" tIns="0" rIns="0" bIns="0" rtlCol="0" anchor="ctr"/>
          <a:lstStyle/>
          <a:p>
            <a:pPr algn="ctr" defTabSz="1219170"/>
            <a:r>
              <a:rPr lang="en-US" sz="1267" dirty="0" err="1">
                <a:solidFill>
                  <a:srgbClr val="475569"/>
                </a:solidFill>
                <a:latin typeface="Calibri" pitchFamily="34" charset="0"/>
                <a:ea typeface="Calibri" pitchFamily="34" charset="-122"/>
                <a:cs typeface="Calibri" pitchFamily="34" charset="-120"/>
              </a:rPr>
              <a:t>Bygg</a:t>
            </a:r>
            <a:r>
              <a:rPr lang="en-US" sz="1267" dirty="0">
                <a:solidFill>
                  <a:srgbClr val="475569"/>
                </a:solidFill>
                <a:latin typeface="Calibri" pitchFamily="34" charset="0"/>
                <a:ea typeface="Calibri" pitchFamily="34" charset="-122"/>
                <a:cs typeface="Calibri" pitchFamily="34" charset="-120"/>
              </a:rPr>
              <a:t> </a:t>
            </a:r>
            <a:r>
              <a:rPr lang="en-US" sz="1267" dirty="0" err="1">
                <a:solidFill>
                  <a:srgbClr val="475569"/>
                </a:solidFill>
                <a:latin typeface="Calibri" pitchFamily="34" charset="0"/>
                <a:ea typeface="Calibri" pitchFamily="34" charset="-122"/>
                <a:cs typeface="Calibri" pitchFamily="34" charset="-120"/>
              </a:rPr>
              <a:t>projekt</a:t>
            </a:r>
            <a:r>
              <a:rPr lang="en-US" sz="1267" dirty="0">
                <a:solidFill>
                  <a:srgbClr val="475569"/>
                </a:solidFill>
                <a:latin typeface="Calibri" pitchFamily="34" charset="0"/>
                <a:ea typeface="Calibri" pitchFamily="34" charset="-122"/>
                <a:cs typeface="Calibri" pitchFamily="34" charset="-120"/>
              </a:rPr>
              <a:t> med </a:t>
            </a:r>
            <a:r>
              <a:rPr lang="en-US" sz="1267" dirty="0" err="1">
                <a:solidFill>
                  <a:srgbClr val="475569"/>
                </a:solidFill>
                <a:latin typeface="Calibri" pitchFamily="34" charset="0"/>
                <a:ea typeface="Calibri" pitchFamily="34" charset="-122"/>
                <a:cs typeface="Calibri" pitchFamily="34" charset="-120"/>
              </a:rPr>
              <a:t>olika</a:t>
            </a:r>
            <a:r>
              <a:rPr lang="en-US" sz="1267" dirty="0">
                <a:solidFill>
                  <a:srgbClr val="475569"/>
                </a:solidFill>
                <a:latin typeface="Calibri" pitchFamily="34" charset="0"/>
                <a:ea typeface="Calibri" pitchFamily="34" charset="-122"/>
                <a:cs typeface="Calibri" pitchFamily="34" charset="-120"/>
              </a:rPr>
              <a:t> </a:t>
            </a:r>
            <a:r>
              <a:rPr lang="en-US" sz="1267" dirty="0" err="1">
                <a:solidFill>
                  <a:srgbClr val="475569"/>
                </a:solidFill>
                <a:latin typeface="Calibri" pitchFamily="34" charset="0"/>
                <a:ea typeface="Calibri" pitchFamily="34" charset="-122"/>
                <a:cs typeface="Calibri" pitchFamily="34" charset="-120"/>
              </a:rPr>
              <a:t>förutättningar</a:t>
            </a:r>
            <a:r>
              <a:rPr lang="en-US" sz="1267" dirty="0">
                <a:solidFill>
                  <a:srgbClr val="475569"/>
                </a:solidFill>
                <a:latin typeface="Calibri" pitchFamily="34" charset="0"/>
                <a:ea typeface="Calibri" pitchFamily="34" charset="-122"/>
                <a:cs typeface="Calibri" pitchFamily="34" charset="-120"/>
              </a:rPr>
              <a:t> och </a:t>
            </a:r>
            <a:r>
              <a:rPr lang="en-US" sz="1267" dirty="0" err="1">
                <a:solidFill>
                  <a:srgbClr val="475569"/>
                </a:solidFill>
                <a:latin typeface="Calibri" pitchFamily="34" charset="0"/>
                <a:ea typeface="Calibri" pitchFamily="34" charset="-122"/>
                <a:cs typeface="Calibri" pitchFamily="34" charset="-120"/>
              </a:rPr>
              <a:t>ladda</a:t>
            </a:r>
            <a:r>
              <a:rPr lang="en-US" sz="1267" dirty="0">
                <a:solidFill>
                  <a:srgbClr val="475569"/>
                </a:solidFill>
                <a:latin typeface="Calibri" pitchFamily="34" charset="0"/>
                <a:ea typeface="Calibri" pitchFamily="34" charset="-122"/>
                <a:cs typeface="Calibri" pitchFamily="34" charset="-120"/>
              </a:rPr>
              <a:t> med era egna dokument och arbetsprocesser.</a:t>
            </a:r>
            <a:endParaRPr lang="en-US" sz="1267" dirty="0">
              <a:solidFill>
                <a:prstClr val="black"/>
              </a:solidFill>
              <a:latin typeface="Calibri" panose="020F050202020403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2B4B"/>
        </a:solidFill>
        <a:effectLst/>
      </p:bgPr>
    </p:bg>
    <p:spTree>
      <p:nvGrpSpPr>
        <p:cNvPr id="1" name=""/>
        <p:cNvGrpSpPr/>
        <p:nvPr/>
      </p:nvGrpSpPr>
      <p:grpSpPr>
        <a:xfrm>
          <a:off x="0" y="0"/>
          <a:ext cx="0" cy="0"/>
          <a:chOff x="0" y="0"/>
          <a:chExt cx="0" cy="0"/>
        </a:xfrm>
      </p:grpSpPr>
      <p:sp>
        <p:nvSpPr>
          <p:cNvPr id="2" name="Shape 0"/>
          <p:cNvSpPr/>
          <p:nvPr/>
        </p:nvSpPr>
        <p:spPr>
          <a:xfrm>
            <a:off x="4267200" y="670560"/>
            <a:ext cx="3657600" cy="3657600"/>
          </a:xfrm>
          <a:prstGeom prst="ellipse">
            <a:avLst/>
          </a:prstGeom>
          <a:solidFill>
            <a:srgbClr val="0891B2">
              <a:alpha val="80000"/>
            </a:srgbClr>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267200" y="670560"/>
            <a:ext cx="3657600" cy="3657600"/>
          </a:xfrm>
          <a:prstGeom prst="rect">
            <a:avLst/>
          </a:prstGeom>
          <a:noFill/>
          <a:ln/>
        </p:spPr>
        <p:txBody>
          <a:bodyPr wrap="square" lIns="0" tIns="0" rIns="0" bIns="0" rtlCol="0" anchor="ctr"/>
          <a:lstStyle/>
          <a:p>
            <a:pPr algn="ctr" defTabSz="1219170"/>
            <a:r>
              <a:rPr lang="en-US" sz="13333" b="1" dirty="0">
                <a:solidFill>
                  <a:srgbClr val="FFFFFF"/>
                </a:solidFill>
                <a:latin typeface="Calibri" pitchFamily="34" charset="0"/>
                <a:ea typeface="Calibri" pitchFamily="34" charset="-122"/>
                <a:cs typeface="Calibri" pitchFamily="34" charset="-120"/>
              </a:rPr>
              <a:t>B</a:t>
            </a:r>
            <a:endParaRPr lang="en-US" sz="13333" dirty="0">
              <a:solidFill>
                <a:prstClr val="black"/>
              </a:solidFill>
              <a:latin typeface="Calibri" panose="020F0502020204030204"/>
            </a:endParaRPr>
          </a:p>
        </p:txBody>
      </p:sp>
      <p:sp>
        <p:nvSpPr>
          <p:cNvPr id="4" name="Text 2"/>
          <p:cNvSpPr/>
          <p:nvPr/>
        </p:nvSpPr>
        <p:spPr>
          <a:xfrm>
            <a:off x="609600" y="4535424"/>
            <a:ext cx="10972800" cy="463296"/>
          </a:xfrm>
          <a:prstGeom prst="rect">
            <a:avLst/>
          </a:prstGeom>
          <a:noFill/>
          <a:ln/>
        </p:spPr>
        <p:txBody>
          <a:bodyPr wrap="square" lIns="0" tIns="0" rIns="0" bIns="0" rtlCol="0" anchor="ctr"/>
          <a:lstStyle/>
          <a:p>
            <a:pPr algn="ctr" defTabSz="1219170"/>
            <a:r>
              <a:rPr lang="en-US" sz="1467" b="1" kern="0" spc="533" dirty="0">
                <a:solidFill>
                  <a:srgbClr val="0891B2"/>
                </a:solidFill>
                <a:latin typeface="Calibri" pitchFamily="34" charset="0"/>
                <a:ea typeface="Calibri" pitchFamily="34" charset="-122"/>
                <a:cs typeface="Calibri" pitchFamily="34" charset="-120"/>
              </a:rPr>
              <a:t>PELARE B</a:t>
            </a:r>
            <a:endParaRPr lang="en-US" sz="1467" dirty="0">
              <a:solidFill>
                <a:prstClr val="black"/>
              </a:solidFill>
              <a:latin typeface="Calibri" panose="020F0502020204030204"/>
            </a:endParaRPr>
          </a:p>
        </p:txBody>
      </p:sp>
      <p:sp>
        <p:nvSpPr>
          <p:cNvPr id="5" name="Text 3"/>
          <p:cNvSpPr/>
          <p:nvPr/>
        </p:nvSpPr>
        <p:spPr>
          <a:xfrm>
            <a:off x="609600" y="5059680"/>
            <a:ext cx="10972800" cy="853440"/>
          </a:xfrm>
          <a:prstGeom prst="rect">
            <a:avLst/>
          </a:prstGeom>
          <a:noFill/>
          <a:ln/>
        </p:spPr>
        <p:txBody>
          <a:bodyPr wrap="square" lIns="0" tIns="0" rIns="0" bIns="0" rtlCol="0" anchor="ctr"/>
          <a:lstStyle/>
          <a:p>
            <a:pPr algn="ctr" defTabSz="1219170"/>
            <a:r>
              <a:rPr lang="en-US" sz="3467" b="1" dirty="0">
                <a:solidFill>
                  <a:srgbClr val="FFFFFF"/>
                </a:solidFill>
                <a:latin typeface="Calibri" pitchFamily="34" charset="0"/>
                <a:ea typeface="Calibri" pitchFamily="34" charset="-122"/>
                <a:cs typeface="Calibri" pitchFamily="34" charset="-120"/>
              </a:rPr>
              <a:t>Bättre möten &amp; presentationer</a:t>
            </a:r>
            <a:endParaRPr lang="en-US" sz="3467" dirty="0">
              <a:solidFill>
                <a:prstClr val="black"/>
              </a:solidFill>
              <a:latin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2000" cy="853440"/>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87680" y="0"/>
            <a:ext cx="11216640" cy="853440"/>
          </a:xfrm>
          <a:prstGeom prst="rect">
            <a:avLst/>
          </a:prstGeom>
          <a:noFill/>
          <a:ln/>
        </p:spPr>
        <p:txBody>
          <a:bodyPr wrap="square" lIns="0" tIns="0" rIns="0" bIns="0" rtlCol="0" anchor="ctr"/>
          <a:lstStyle/>
          <a:p>
            <a:pPr defTabSz="1219170"/>
            <a:r>
              <a:rPr lang="en-US" sz="1333" b="1" kern="0" spc="267" dirty="0">
                <a:solidFill>
                  <a:srgbClr val="FFFFFF"/>
                </a:solidFill>
                <a:latin typeface="Calibri" pitchFamily="34" charset="0"/>
                <a:ea typeface="Calibri" pitchFamily="34" charset="-122"/>
                <a:cs typeface="Calibri" pitchFamily="34" charset="-120"/>
              </a:rPr>
              <a:t>PELARE B  ·  BÄTTRE MÖTEN &amp; PRESENTATIONER</a:t>
            </a:r>
            <a:endParaRPr lang="en-US" sz="1333" dirty="0">
              <a:solidFill>
                <a:prstClr val="black"/>
              </a:solidFill>
              <a:latin typeface="Calibri" panose="020F0502020204030204"/>
            </a:endParaRPr>
          </a:p>
        </p:txBody>
      </p:sp>
      <p:sp>
        <p:nvSpPr>
          <p:cNvPr id="4" name="Text 2"/>
          <p:cNvSpPr/>
          <p:nvPr/>
        </p:nvSpPr>
        <p:spPr>
          <a:xfrm>
            <a:off x="487680" y="999744"/>
            <a:ext cx="11216640" cy="512064"/>
          </a:xfrm>
          <a:prstGeom prst="rect">
            <a:avLst/>
          </a:prstGeom>
          <a:noFill/>
          <a:ln/>
        </p:spPr>
        <p:txBody>
          <a:bodyPr wrap="square" lIns="0" tIns="0" rIns="0" bIns="0" rtlCol="0" anchor="ctr"/>
          <a:lstStyle/>
          <a:p>
            <a:pPr defTabSz="1219170"/>
            <a:r>
              <a:rPr lang="en-US" sz="1867" dirty="0">
                <a:solidFill>
                  <a:srgbClr val="475569"/>
                </a:solidFill>
                <a:latin typeface="Calibri" pitchFamily="34" charset="0"/>
                <a:ea typeface="Calibri" pitchFamily="34" charset="-122"/>
                <a:cs typeface="Calibri" pitchFamily="34" charset="-120"/>
              </a:rPr>
              <a:t>5 verktyg som gör möten effektivare och presentationer proffsigare</a:t>
            </a:r>
            <a:endParaRPr lang="en-US" sz="1867" dirty="0">
              <a:solidFill>
                <a:prstClr val="black"/>
              </a:solidFill>
              <a:latin typeface="Calibri" panose="020F0502020204030204"/>
            </a:endParaRPr>
          </a:p>
        </p:txBody>
      </p:sp>
      <p:sp>
        <p:nvSpPr>
          <p:cNvPr id="5" name="Shape 3"/>
          <p:cNvSpPr/>
          <p:nvPr/>
        </p:nvSpPr>
        <p:spPr>
          <a:xfrm>
            <a:off x="426720"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6" name="Shape 4"/>
          <p:cNvSpPr/>
          <p:nvPr/>
        </p:nvSpPr>
        <p:spPr>
          <a:xfrm>
            <a:off x="426720" y="1645920"/>
            <a:ext cx="2218944" cy="97536"/>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7" name="Shape 5"/>
          <p:cNvSpPr/>
          <p:nvPr/>
        </p:nvSpPr>
        <p:spPr>
          <a:xfrm>
            <a:off x="548640" y="1828800"/>
            <a:ext cx="1975104" cy="341376"/>
          </a:xfrm>
          <a:prstGeom prst="rect">
            <a:avLst/>
          </a:prstGeom>
          <a:solidFill>
            <a:srgbClr val="E0F2FE"/>
          </a:solidFill>
          <a:ln/>
        </p:spPr>
        <p:txBody>
          <a:bodyPr/>
          <a:lstStyle/>
          <a:p>
            <a:pPr defTabSz="1219170"/>
            <a:endParaRPr lang="sv-SE" sz="2400">
              <a:solidFill>
                <a:prstClr val="black"/>
              </a:solidFill>
              <a:latin typeface="Calibri" panose="020F0502020204030204"/>
            </a:endParaRPr>
          </a:p>
        </p:txBody>
      </p:sp>
      <p:sp>
        <p:nvSpPr>
          <p:cNvPr id="8" name="Text 6"/>
          <p:cNvSpPr/>
          <p:nvPr/>
        </p:nvSpPr>
        <p:spPr>
          <a:xfrm>
            <a:off x="548640" y="1828800"/>
            <a:ext cx="1975104" cy="341376"/>
          </a:xfrm>
          <a:prstGeom prst="rect">
            <a:avLst/>
          </a:prstGeom>
          <a:noFill/>
          <a:ln/>
        </p:spPr>
        <p:txBody>
          <a:bodyPr wrap="square" lIns="0" tIns="0" rIns="0" bIns="0" rtlCol="0" anchor="ctr"/>
          <a:lstStyle/>
          <a:p>
            <a:pPr algn="ctr" defTabSz="1219170"/>
            <a:r>
              <a:rPr lang="en-US" sz="1067" b="1" kern="0" spc="133" dirty="0">
                <a:solidFill>
                  <a:srgbClr val="0891B2"/>
                </a:solidFill>
                <a:latin typeface="Calibri" pitchFamily="34" charset="0"/>
                <a:ea typeface="Calibri" pitchFamily="34" charset="-122"/>
                <a:cs typeface="Calibri" pitchFamily="34" charset="-120"/>
              </a:rPr>
              <a:t>POPULÄR</a:t>
            </a:r>
            <a:endParaRPr lang="en-US" sz="1067" dirty="0">
              <a:solidFill>
                <a:prstClr val="black"/>
              </a:solidFill>
              <a:latin typeface="Calibri" panose="020F0502020204030204"/>
            </a:endParaRPr>
          </a:p>
        </p:txBody>
      </p:sp>
      <p:sp>
        <p:nvSpPr>
          <p:cNvPr id="9" name="Text 7"/>
          <p:cNvSpPr/>
          <p:nvPr/>
        </p:nvSpPr>
        <p:spPr>
          <a:xfrm>
            <a:off x="548640"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Gamma</a:t>
            </a:r>
            <a:endParaRPr lang="en-US" sz="1600" dirty="0">
              <a:solidFill>
                <a:prstClr val="black"/>
              </a:solidFill>
              <a:latin typeface="Calibri" panose="020F0502020204030204"/>
            </a:endParaRPr>
          </a:p>
        </p:txBody>
      </p:sp>
      <p:sp>
        <p:nvSpPr>
          <p:cNvPr id="10" name="Text 8"/>
          <p:cNvSpPr/>
          <p:nvPr/>
        </p:nvSpPr>
        <p:spPr>
          <a:xfrm>
            <a:off x="548640"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70M+ användare. Skapa kompletta presentationer från en prompt på under 2 minuter.</a:t>
            </a:r>
            <a:endParaRPr lang="en-US" sz="1267" dirty="0">
              <a:solidFill>
                <a:prstClr val="black"/>
              </a:solidFill>
              <a:latin typeface="Calibri" panose="020F0502020204030204"/>
            </a:endParaRPr>
          </a:p>
        </p:txBody>
      </p:sp>
      <p:sp>
        <p:nvSpPr>
          <p:cNvPr id="11" name="Text 9"/>
          <p:cNvSpPr/>
          <p:nvPr/>
        </p:nvSpPr>
        <p:spPr>
          <a:xfrm>
            <a:off x="548640" y="5974080"/>
            <a:ext cx="1975104" cy="365760"/>
          </a:xfrm>
          <a:prstGeom prst="rect">
            <a:avLst/>
          </a:prstGeom>
          <a:noFill/>
          <a:ln/>
        </p:spPr>
        <p:txBody>
          <a:bodyPr wrap="square" lIns="0" tIns="0" rIns="0" bIns="0" rtlCol="0" anchor="ctr"/>
          <a:lstStyle/>
          <a:p>
            <a:pPr algn="ctr" defTabSz="1219170"/>
            <a:r>
              <a:rPr lang="en-US" sz="1067" i="1" dirty="0">
                <a:solidFill>
                  <a:srgbClr val="0891B2"/>
                </a:solidFill>
                <a:latin typeface="Calibri" pitchFamily="34" charset="0"/>
                <a:ea typeface="Calibri" pitchFamily="34" charset="-122"/>
                <a:cs typeface="Calibri" pitchFamily="34" charset="-120"/>
              </a:rPr>
              <a:t>gamma.app</a:t>
            </a:r>
            <a:endParaRPr lang="en-US" sz="1067" dirty="0">
              <a:solidFill>
                <a:prstClr val="black"/>
              </a:solidFill>
              <a:latin typeface="Calibri" panose="020F0502020204030204"/>
            </a:endParaRPr>
          </a:p>
        </p:txBody>
      </p:sp>
      <p:sp>
        <p:nvSpPr>
          <p:cNvPr id="12" name="Shape 10"/>
          <p:cNvSpPr/>
          <p:nvPr/>
        </p:nvSpPr>
        <p:spPr>
          <a:xfrm>
            <a:off x="2706624"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3" name="Shape 11"/>
          <p:cNvSpPr/>
          <p:nvPr/>
        </p:nvSpPr>
        <p:spPr>
          <a:xfrm>
            <a:off x="2706624" y="1645920"/>
            <a:ext cx="2218944" cy="97536"/>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14" name="Shape 12"/>
          <p:cNvSpPr/>
          <p:nvPr/>
        </p:nvSpPr>
        <p:spPr>
          <a:xfrm>
            <a:off x="2828544" y="1828800"/>
            <a:ext cx="1975104" cy="341376"/>
          </a:xfrm>
          <a:prstGeom prst="rect">
            <a:avLst/>
          </a:prstGeom>
          <a:solidFill>
            <a:srgbClr val="E0F2FE"/>
          </a:solidFill>
          <a:ln/>
        </p:spPr>
        <p:txBody>
          <a:bodyPr/>
          <a:lstStyle/>
          <a:p>
            <a:pPr defTabSz="1219170"/>
            <a:endParaRPr lang="sv-SE" sz="2400">
              <a:solidFill>
                <a:prstClr val="black"/>
              </a:solidFill>
              <a:latin typeface="Calibri" panose="020F0502020204030204"/>
            </a:endParaRPr>
          </a:p>
        </p:txBody>
      </p:sp>
      <p:sp>
        <p:nvSpPr>
          <p:cNvPr id="15" name="Text 13"/>
          <p:cNvSpPr/>
          <p:nvPr/>
        </p:nvSpPr>
        <p:spPr>
          <a:xfrm>
            <a:off x="2828544" y="1828800"/>
            <a:ext cx="1975104" cy="341376"/>
          </a:xfrm>
          <a:prstGeom prst="rect">
            <a:avLst/>
          </a:prstGeom>
          <a:noFill/>
          <a:ln/>
        </p:spPr>
        <p:txBody>
          <a:bodyPr wrap="square" lIns="0" tIns="0" rIns="0" bIns="0" rtlCol="0" anchor="ctr"/>
          <a:lstStyle/>
          <a:p>
            <a:pPr algn="ctr" defTabSz="1219170"/>
            <a:r>
              <a:rPr lang="en-US" sz="1067" b="1" kern="0" spc="133" dirty="0">
                <a:solidFill>
                  <a:srgbClr val="0891B2"/>
                </a:solidFill>
                <a:latin typeface="Calibri" pitchFamily="34" charset="0"/>
                <a:ea typeface="Calibri" pitchFamily="34" charset="-122"/>
                <a:cs typeface="Calibri" pitchFamily="34" charset="-120"/>
              </a:rPr>
              <a:t>FAVORIT</a:t>
            </a:r>
            <a:endParaRPr lang="en-US" sz="1067" dirty="0">
              <a:solidFill>
                <a:prstClr val="black"/>
              </a:solidFill>
              <a:latin typeface="Calibri" panose="020F0502020204030204"/>
            </a:endParaRPr>
          </a:p>
        </p:txBody>
      </p:sp>
      <p:sp>
        <p:nvSpPr>
          <p:cNvPr id="16" name="Text 14"/>
          <p:cNvSpPr/>
          <p:nvPr/>
        </p:nvSpPr>
        <p:spPr>
          <a:xfrm>
            <a:off x="2828544"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Napkin AI</a:t>
            </a:r>
            <a:endParaRPr lang="en-US" sz="1600" dirty="0">
              <a:solidFill>
                <a:prstClr val="black"/>
              </a:solidFill>
              <a:latin typeface="Calibri" panose="020F0502020204030204"/>
            </a:endParaRPr>
          </a:p>
        </p:txBody>
      </p:sp>
      <p:sp>
        <p:nvSpPr>
          <p:cNvPr id="17" name="Text 15"/>
          <p:cNvSpPr/>
          <p:nvPr/>
        </p:nvSpPr>
        <p:spPr>
          <a:xfrm>
            <a:off x="2828544"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Förvandla text och data till snygga visualiseringar och infographics automatiskt.</a:t>
            </a:r>
            <a:endParaRPr lang="en-US" sz="1267" dirty="0">
              <a:solidFill>
                <a:prstClr val="black"/>
              </a:solidFill>
              <a:latin typeface="Calibri" panose="020F0502020204030204"/>
            </a:endParaRPr>
          </a:p>
        </p:txBody>
      </p:sp>
      <p:sp>
        <p:nvSpPr>
          <p:cNvPr id="18" name="Text 16"/>
          <p:cNvSpPr/>
          <p:nvPr/>
        </p:nvSpPr>
        <p:spPr>
          <a:xfrm>
            <a:off x="2828544" y="5974080"/>
            <a:ext cx="1975104" cy="365760"/>
          </a:xfrm>
          <a:prstGeom prst="rect">
            <a:avLst/>
          </a:prstGeom>
          <a:noFill/>
          <a:ln/>
        </p:spPr>
        <p:txBody>
          <a:bodyPr wrap="square" lIns="0" tIns="0" rIns="0" bIns="0" rtlCol="0" anchor="ctr"/>
          <a:lstStyle/>
          <a:p>
            <a:pPr algn="ctr" defTabSz="1219170"/>
            <a:r>
              <a:rPr lang="en-US" sz="1067" i="1" dirty="0">
                <a:solidFill>
                  <a:srgbClr val="0891B2"/>
                </a:solidFill>
                <a:latin typeface="Calibri" pitchFamily="34" charset="0"/>
                <a:ea typeface="Calibri" pitchFamily="34" charset="-122"/>
                <a:cs typeface="Calibri" pitchFamily="34" charset="-120"/>
              </a:rPr>
              <a:t>napkin.ai</a:t>
            </a:r>
            <a:endParaRPr lang="en-US" sz="1067" dirty="0">
              <a:solidFill>
                <a:prstClr val="black"/>
              </a:solidFill>
              <a:latin typeface="Calibri" panose="020F0502020204030204"/>
            </a:endParaRPr>
          </a:p>
        </p:txBody>
      </p:sp>
      <p:sp>
        <p:nvSpPr>
          <p:cNvPr id="19" name="Shape 17"/>
          <p:cNvSpPr/>
          <p:nvPr/>
        </p:nvSpPr>
        <p:spPr>
          <a:xfrm>
            <a:off x="4986528"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0" name="Shape 18"/>
          <p:cNvSpPr/>
          <p:nvPr/>
        </p:nvSpPr>
        <p:spPr>
          <a:xfrm>
            <a:off x="4986528" y="1645920"/>
            <a:ext cx="2218944" cy="97536"/>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21" name="Shape 19"/>
          <p:cNvSpPr/>
          <p:nvPr/>
        </p:nvSpPr>
        <p:spPr>
          <a:xfrm>
            <a:off x="5108448" y="1828800"/>
            <a:ext cx="1975104" cy="341376"/>
          </a:xfrm>
          <a:prstGeom prst="rect">
            <a:avLst/>
          </a:prstGeom>
          <a:solidFill>
            <a:srgbClr val="E0F2FE"/>
          </a:solidFill>
          <a:ln/>
        </p:spPr>
        <p:txBody>
          <a:bodyPr/>
          <a:lstStyle/>
          <a:p>
            <a:pPr defTabSz="1219170"/>
            <a:endParaRPr lang="sv-SE" sz="2400">
              <a:solidFill>
                <a:prstClr val="black"/>
              </a:solidFill>
              <a:latin typeface="Calibri" panose="020F0502020204030204"/>
            </a:endParaRPr>
          </a:p>
        </p:txBody>
      </p:sp>
      <p:sp>
        <p:nvSpPr>
          <p:cNvPr id="22" name="Text 20"/>
          <p:cNvSpPr/>
          <p:nvPr/>
        </p:nvSpPr>
        <p:spPr>
          <a:xfrm>
            <a:off x="5108448" y="1828800"/>
            <a:ext cx="1975104" cy="341376"/>
          </a:xfrm>
          <a:prstGeom prst="rect">
            <a:avLst/>
          </a:prstGeom>
          <a:noFill/>
          <a:ln/>
        </p:spPr>
        <p:txBody>
          <a:bodyPr wrap="square" lIns="0" tIns="0" rIns="0" bIns="0" rtlCol="0" anchor="ctr"/>
          <a:lstStyle/>
          <a:p>
            <a:pPr algn="ctr" defTabSz="1219170"/>
            <a:r>
              <a:rPr lang="en-US" sz="1067" b="1" kern="0" spc="133" dirty="0">
                <a:solidFill>
                  <a:srgbClr val="0891B2"/>
                </a:solidFill>
                <a:latin typeface="Calibri" pitchFamily="34" charset="0"/>
                <a:ea typeface="Calibri" pitchFamily="34" charset="-122"/>
                <a:cs typeface="Calibri" pitchFamily="34" charset="-120"/>
              </a:rPr>
              <a:t>MÖTEN</a:t>
            </a:r>
            <a:endParaRPr lang="en-US" sz="1067" dirty="0">
              <a:solidFill>
                <a:prstClr val="black"/>
              </a:solidFill>
              <a:latin typeface="Calibri" panose="020F0502020204030204"/>
            </a:endParaRPr>
          </a:p>
        </p:txBody>
      </p:sp>
      <p:sp>
        <p:nvSpPr>
          <p:cNvPr id="23" name="Text 21"/>
          <p:cNvSpPr/>
          <p:nvPr/>
        </p:nvSpPr>
        <p:spPr>
          <a:xfrm>
            <a:off x="5108448"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Klang.ai</a:t>
            </a:r>
            <a:endParaRPr lang="en-US" sz="1600" dirty="0">
              <a:solidFill>
                <a:prstClr val="black"/>
              </a:solidFill>
              <a:latin typeface="Calibri" panose="020F0502020204030204"/>
            </a:endParaRPr>
          </a:p>
        </p:txBody>
      </p:sp>
      <p:sp>
        <p:nvSpPr>
          <p:cNvPr id="24" name="Text 22"/>
          <p:cNvSpPr/>
          <p:nvPr/>
        </p:nvSpPr>
        <p:spPr>
          <a:xfrm>
            <a:off x="5108448"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Realtidstranskription och AI-summering av möten. Integreras med Teams och Zoom.</a:t>
            </a:r>
            <a:endParaRPr lang="en-US" sz="1267" dirty="0">
              <a:solidFill>
                <a:prstClr val="black"/>
              </a:solidFill>
              <a:latin typeface="Calibri" panose="020F0502020204030204"/>
            </a:endParaRPr>
          </a:p>
        </p:txBody>
      </p:sp>
      <p:sp>
        <p:nvSpPr>
          <p:cNvPr id="25" name="Text 23"/>
          <p:cNvSpPr/>
          <p:nvPr/>
        </p:nvSpPr>
        <p:spPr>
          <a:xfrm>
            <a:off x="5108448" y="5974080"/>
            <a:ext cx="1975104" cy="365760"/>
          </a:xfrm>
          <a:prstGeom prst="rect">
            <a:avLst/>
          </a:prstGeom>
          <a:noFill/>
          <a:ln/>
        </p:spPr>
        <p:txBody>
          <a:bodyPr wrap="square" lIns="0" tIns="0" rIns="0" bIns="0" rtlCol="0" anchor="ctr"/>
          <a:lstStyle/>
          <a:p>
            <a:pPr algn="ctr" defTabSz="1219170"/>
            <a:r>
              <a:rPr lang="en-US" sz="1067" i="1" dirty="0">
                <a:solidFill>
                  <a:srgbClr val="0891B2"/>
                </a:solidFill>
                <a:latin typeface="Calibri" pitchFamily="34" charset="0"/>
                <a:ea typeface="Calibri" pitchFamily="34" charset="-122"/>
                <a:cs typeface="Calibri" pitchFamily="34" charset="-120"/>
              </a:rPr>
              <a:t>Klang.ai</a:t>
            </a:r>
            <a:endParaRPr lang="en-US" sz="1067" dirty="0">
              <a:solidFill>
                <a:prstClr val="black"/>
              </a:solidFill>
              <a:latin typeface="Calibri" panose="020F0502020204030204"/>
            </a:endParaRPr>
          </a:p>
        </p:txBody>
      </p:sp>
      <p:sp>
        <p:nvSpPr>
          <p:cNvPr id="26" name="Shape 24"/>
          <p:cNvSpPr/>
          <p:nvPr/>
        </p:nvSpPr>
        <p:spPr>
          <a:xfrm>
            <a:off x="7266432"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dirty="0">
              <a:solidFill>
                <a:prstClr val="black"/>
              </a:solidFill>
              <a:latin typeface="Calibri" panose="020F0502020204030204"/>
            </a:endParaRPr>
          </a:p>
        </p:txBody>
      </p:sp>
      <p:sp>
        <p:nvSpPr>
          <p:cNvPr id="27" name="Shape 25"/>
          <p:cNvSpPr/>
          <p:nvPr/>
        </p:nvSpPr>
        <p:spPr>
          <a:xfrm>
            <a:off x="7266432" y="1645920"/>
            <a:ext cx="2218944" cy="97536"/>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28" name="Shape 26"/>
          <p:cNvSpPr/>
          <p:nvPr/>
        </p:nvSpPr>
        <p:spPr>
          <a:xfrm>
            <a:off x="7388352" y="1828800"/>
            <a:ext cx="1975104" cy="341376"/>
          </a:xfrm>
          <a:prstGeom prst="rect">
            <a:avLst/>
          </a:prstGeom>
          <a:solidFill>
            <a:srgbClr val="E0F2FE"/>
          </a:solidFill>
          <a:ln/>
        </p:spPr>
        <p:txBody>
          <a:bodyPr/>
          <a:lstStyle/>
          <a:p>
            <a:pPr defTabSz="1219170"/>
            <a:endParaRPr lang="sv-SE" sz="2400">
              <a:solidFill>
                <a:prstClr val="black"/>
              </a:solidFill>
              <a:latin typeface="Calibri" panose="020F0502020204030204"/>
            </a:endParaRPr>
          </a:p>
        </p:txBody>
      </p:sp>
      <p:sp>
        <p:nvSpPr>
          <p:cNvPr id="29" name="Text 27"/>
          <p:cNvSpPr/>
          <p:nvPr/>
        </p:nvSpPr>
        <p:spPr>
          <a:xfrm>
            <a:off x="7388352" y="1828800"/>
            <a:ext cx="1975104" cy="341376"/>
          </a:xfrm>
          <a:prstGeom prst="rect">
            <a:avLst/>
          </a:prstGeom>
          <a:noFill/>
          <a:ln/>
        </p:spPr>
        <p:txBody>
          <a:bodyPr wrap="square" lIns="0" tIns="0" rIns="0" bIns="0" rtlCol="0" anchor="ctr"/>
          <a:lstStyle/>
          <a:p>
            <a:pPr algn="ctr" defTabSz="1219170"/>
            <a:r>
              <a:rPr lang="en-US" sz="1067" b="1" kern="0" spc="133" dirty="0">
                <a:solidFill>
                  <a:srgbClr val="0891B2"/>
                </a:solidFill>
                <a:latin typeface="Calibri" pitchFamily="34" charset="0"/>
                <a:ea typeface="Calibri" pitchFamily="34" charset="-122"/>
                <a:cs typeface="Calibri" pitchFamily="34" charset="-120"/>
              </a:rPr>
              <a:t>VIDEO</a:t>
            </a:r>
            <a:endParaRPr lang="en-US" sz="1067" dirty="0">
              <a:solidFill>
                <a:prstClr val="black"/>
              </a:solidFill>
              <a:latin typeface="Calibri" panose="020F0502020204030204"/>
            </a:endParaRPr>
          </a:p>
        </p:txBody>
      </p:sp>
      <p:sp>
        <p:nvSpPr>
          <p:cNvPr id="30" name="Text 28"/>
          <p:cNvSpPr/>
          <p:nvPr/>
        </p:nvSpPr>
        <p:spPr>
          <a:xfrm>
            <a:off x="7388352"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Fliki.ai</a:t>
            </a:r>
            <a:endParaRPr lang="en-US" sz="1600" dirty="0">
              <a:solidFill>
                <a:prstClr val="black"/>
              </a:solidFill>
              <a:latin typeface="Calibri" panose="020F0502020204030204"/>
            </a:endParaRPr>
          </a:p>
        </p:txBody>
      </p:sp>
      <p:sp>
        <p:nvSpPr>
          <p:cNvPr id="31" name="Text 29"/>
          <p:cNvSpPr/>
          <p:nvPr/>
        </p:nvSpPr>
        <p:spPr>
          <a:xfrm>
            <a:off x="7388352" y="2962656"/>
            <a:ext cx="1975104" cy="2682240"/>
          </a:xfrm>
          <a:prstGeom prst="rect">
            <a:avLst/>
          </a:prstGeom>
          <a:noFill/>
          <a:ln/>
        </p:spPr>
        <p:txBody>
          <a:bodyPr wrap="square" lIns="0" tIns="0" rIns="0" bIns="0" rtlCol="0" anchor="ctr"/>
          <a:lstStyle/>
          <a:p>
            <a:pPr algn="ctr" defTabSz="1219170"/>
            <a:r>
              <a:rPr lang="sv-SE" sz="1400" dirty="0"/>
              <a:t>omvandlar text – blogginlägg, manus eller presentationer – till färdiga videor med realistiskt röstberättande.</a:t>
            </a:r>
            <a:endParaRPr lang="en-US" sz="1267" dirty="0">
              <a:solidFill>
                <a:prstClr val="black"/>
              </a:solidFill>
              <a:latin typeface="Calibri" panose="020F0502020204030204"/>
            </a:endParaRPr>
          </a:p>
        </p:txBody>
      </p:sp>
      <p:sp>
        <p:nvSpPr>
          <p:cNvPr id="32" name="Text 30"/>
          <p:cNvSpPr/>
          <p:nvPr/>
        </p:nvSpPr>
        <p:spPr>
          <a:xfrm>
            <a:off x="7388352" y="5974080"/>
            <a:ext cx="1975104" cy="365760"/>
          </a:xfrm>
          <a:prstGeom prst="rect">
            <a:avLst/>
          </a:prstGeom>
          <a:noFill/>
          <a:ln/>
        </p:spPr>
        <p:txBody>
          <a:bodyPr wrap="square" lIns="0" tIns="0" rIns="0" bIns="0" rtlCol="0" anchor="ctr"/>
          <a:lstStyle/>
          <a:p>
            <a:pPr algn="ctr" defTabSz="1219170"/>
            <a:r>
              <a:rPr lang="en-US" sz="1067" i="1" dirty="0">
                <a:solidFill>
                  <a:srgbClr val="0891B2"/>
                </a:solidFill>
                <a:latin typeface="Calibri" pitchFamily="34" charset="0"/>
                <a:ea typeface="Calibri" pitchFamily="34" charset="-122"/>
                <a:cs typeface="Calibri" pitchFamily="34" charset="-120"/>
              </a:rPr>
              <a:t>beautiful.ai</a:t>
            </a:r>
            <a:endParaRPr lang="en-US" sz="1067" dirty="0">
              <a:solidFill>
                <a:prstClr val="black"/>
              </a:solidFill>
              <a:latin typeface="Calibri" panose="020F0502020204030204"/>
            </a:endParaRPr>
          </a:p>
        </p:txBody>
      </p:sp>
      <p:sp>
        <p:nvSpPr>
          <p:cNvPr id="33" name="Shape 31"/>
          <p:cNvSpPr/>
          <p:nvPr/>
        </p:nvSpPr>
        <p:spPr>
          <a:xfrm>
            <a:off x="9546336"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34" name="Shape 32"/>
          <p:cNvSpPr/>
          <p:nvPr/>
        </p:nvSpPr>
        <p:spPr>
          <a:xfrm>
            <a:off x="9546336" y="1645920"/>
            <a:ext cx="2218944" cy="97536"/>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35" name="Shape 33"/>
          <p:cNvSpPr/>
          <p:nvPr/>
        </p:nvSpPr>
        <p:spPr>
          <a:xfrm>
            <a:off x="9668256" y="1828800"/>
            <a:ext cx="1975104" cy="341376"/>
          </a:xfrm>
          <a:prstGeom prst="rect">
            <a:avLst/>
          </a:prstGeom>
          <a:solidFill>
            <a:srgbClr val="E0F2FE"/>
          </a:solidFill>
          <a:ln/>
        </p:spPr>
        <p:txBody>
          <a:bodyPr/>
          <a:lstStyle/>
          <a:p>
            <a:pPr defTabSz="1219170"/>
            <a:endParaRPr lang="sv-SE" sz="2400">
              <a:solidFill>
                <a:prstClr val="black"/>
              </a:solidFill>
              <a:latin typeface="Calibri" panose="020F0502020204030204"/>
            </a:endParaRPr>
          </a:p>
        </p:txBody>
      </p:sp>
      <p:sp>
        <p:nvSpPr>
          <p:cNvPr id="36" name="Text 34"/>
          <p:cNvSpPr/>
          <p:nvPr/>
        </p:nvSpPr>
        <p:spPr>
          <a:xfrm>
            <a:off x="9668256" y="1828800"/>
            <a:ext cx="1975104" cy="341376"/>
          </a:xfrm>
          <a:prstGeom prst="rect">
            <a:avLst/>
          </a:prstGeom>
          <a:noFill/>
          <a:ln/>
        </p:spPr>
        <p:txBody>
          <a:bodyPr wrap="square" lIns="0" tIns="0" rIns="0" bIns="0" rtlCol="0" anchor="ctr"/>
          <a:lstStyle/>
          <a:p>
            <a:pPr algn="ctr" defTabSz="1219170"/>
            <a:r>
              <a:rPr lang="en-US" sz="1067" b="1" kern="0" spc="133" dirty="0">
                <a:solidFill>
                  <a:srgbClr val="0891B2"/>
                </a:solidFill>
                <a:latin typeface="Calibri" pitchFamily="34" charset="0"/>
                <a:ea typeface="Calibri" pitchFamily="34" charset="-122"/>
                <a:cs typeface="Calibri" pitchFamily="34" charset="-120"/>
              </a:rPr>
              <a:t>GOOGLE</a:t>
            </a:r>
            <a:endParaRPr lang="en-US" sz="1067" dirty="0">
              <a:solidFill>
                <a:prstClr val="black"/>
              </a:solidFill>
              <a:latin typeface="Calibri" panose="020F0502020204030204"/>
            </a:endParaRPr>
          </a:p>
        </p:txBody>
      </p:sp>
      <p:sp>
        <p:nvSpPr>
          <p:cNvPr id="37" name="Text 35"/>
          <p:cNvSpPr/>
          <p:nvPr/>
        </p:nvSpPr>
        <p:spPr>
          <a:xfrm>
            <a:off x="9668256"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NotebookLM</a:t>
            </a:r>
            <a:endParaRPr lang="en-US" sz="1600" dirty="0">
              <a:solidFill>
                <a:prstClr val="black"/>
              </a:solidFill>
              <a:latin typeface="Calibri" panose="020F0502020204030204"/>
            </a:endParaRPr>
          </a:p>
        </p:txBody>
      </p:sp>
      <p:sp>
        <p:nvSpPr>
          <p:cNvPr id="38" name="Text 36"/>
          <p:cNvSpPr/>
          <p:nvPr/>
        </p:nvSpPr>
        <p:spPr>
          <a:xfrm>
            <a:off x="9668256"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Generera presentationer och podcasts direkt från era egna källdokument.</a:t>
            </a:r>
            <a:endParaRPr lang="en-US" sz="1267" dirty="0">
              <a:solidFill>
                <a:prstClr val="black"/>
              </a:solidFill>
              <a:latin typeface="Calibri" panose="020F0502020204030204"/>
            </a:endParaRPr>
          </a:p>
        </p:txBody>
      </p:sp>
      <p:sp>
        <p:nvSpPr>
          <p:cNvPr id="39" name="Text 37"/>
          <p:cNvSpPr/>
          <p:nvPr/>
        </p:nvSpPr>
        <p:spPr>
          <a:xfrm>
            <a:off x="9668256" y="5974080"/>
            <a:ext cx="1975104" cy="365760"/>
          </a:xfrm>
          <a:prstGeom prst="rect">
            <a:avLst/>
          </a:prstGeom>
          <a:noFill/>
          <a:ln/>
        </p:spPr>
        <p:txBody>
          <a:bodyPr wrap="square" lIns="0" tIns="0" rIns="0" bIns="0" rtlCol="0" anchor="ctr"/>
          <a:lstStyle/>
          <a:p>
            <a:pPr algn="ctr" defTabSz="1219170"/>
            <a:r>
              <a:rPr lang="en-US" sz="1067" i="1" dirty="0">
                <a:solidFill>
                  <a:srgbClr val="0891B2"/>
                </a:solidFill>
                <a:latin typeface="Calibri" pitchFamily="34" charset="0"/>
                <a:ea typeface="Calibri" pitchFamily="34" charset="-122"/>
                <a:cs typeface="Calibri" pitchFamily="34" charset="-120"/>
              </a:rPr>
              <a:t>notebooklm.google</a:t>
            </a:r>
            <a:endParaRPr lang="en-US" sz="1067" dirty="0">
              <a:solidFill>
                <a:prstClr val="black"/>
              </a:solidFill>
              <a:latin typeface="Calibri" panose="020F050202020403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0F2FE"/>
        </a:solidFill>
        <a:effectLst/>
      </p:bgPr>
    </p:bg>
    <p:spTree>
      <p:nvGrpSpPr>
        <p:cNvPr id="1" name=""/>
        <p:cNvGrpSpPr/>
        <p:nvPr/>
      </p:nvGrpSpPr>
      <p:grpSpPr>
        <a:xfrm>
          <a:off x="0" y="0"/>
          <a:ext cx="0" cy="0"/>
          <a:chOff x="0" y="0"/>
          <a:chExt cx="0" cy="0"/>
        </a:xfrm>
      </p:grpSpPr>
      <p:sp>
        <p:nvSpPr>
          <p:cNvPr id="2" name="Shape 0"/>
          <p:cNvSpPr/>
          <p:nvPr/>
        </p:nvSpPr>
        <p:spPr>
          <a:xfrm>
            <a:off x="0" y="0"/>
            <a:ext cx="4267200" cy="6858000"/>
          </a:xfrm>
          <a:prstGeom prst="rect">
            <a:avLst/>
          </a:prstGeom>
          <a:solidFill>
            <a:srgbClr val="0891B2"/>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243840" y="426720"/>
            <a:ext cx="3779520" cy="548640"/>
          </a:xfrm>
          <a:prstGeom prst="rect">
            <a:avLst/>
          </a:prstGeom>
          <a:noFill/>
          <a:ln/>
        </p:spPr>
        <p:txBody>
          <a:bodyPr wrap="square" lIns="0" tIns="0" rIns="0" bIns="0" rtlCol="0" anchor="ctr"/>
          <a:lstStyle/>
          <a:p>
            <a:pPr defTabSz="1219170"/>
            <a:r>
              <a:rPr lang="en-US" sz="1467" b="1" kern="0" spc="400" dirty="0">
                <a:solidFill>
                  <a:srgbClr val="E0F2FE"/>
                </a:solidFill>
                <a:latin typeface="Calibri" pitchFamily="34" charset="0"/>
                <a:ea typeface="Calibri" pitchFamily="34" charset="-122"/>
                <a:cs typeface="Calibri" pitchFamily="34" charset="-120"/>
              </a:rPr>
              <a:t>ÖVNING B</a:t>
            </a:r>
            <a:endParaRPr lang="en-US" sz="1467" dirty="0">
              <a:solidFill>
                <a:prstClr val="black"/>
              </a:solidFill>
              <a:latin typeface="Calibri" panose="020F0502020204030204"/>
            </a:endParaRPr>
          </a:p>
        </p:txBody>
      </p:sp>
      <p:sp>
        <p:nvSpPr>
          <p:cNvPr id="4" name="Text 2"/>
          <p:cNvSpPr/>
          <p:nvPr/>
        </p:nvSpPr>
        <p:spPr>
          <a:xfrm>
            <a:off x="243840" y="1097280"/>
            <a:ext cx="3779520" cy="2194560"/>
          </a:xfrm>
          <a:prstGeom prst="rect">
            <a:avLst/>
          </a:prstGeom>
          <a:noFill/>
          <a:ln/>
        </p:spPr>
        <p:txBody>
          <a:bodyPr wrap="square" lIns="0" tIns="0" rIns="0" bIns="0" rtlCol="0" anchor="ctr"/>
          <a:lstStyle/>
          <a:p>
            <a:pPr defTabSz="1219170"/>
            <a:r>
              <a:rPr lang="en-US" sz="3200" b="1" dirty="0">
                <a:solidFill>
                  <a:srgbClr val="FFFFFF"/>
                </a:solidFill>
                <a:latin typeface="Calibri" pitchFamily="34" charset="0"/>
                <a:ea typeface="Calibri" pitchFamily="34" charset="-122"/>
                <a:cs typeface="Calibri" pitchFamily="34" charset="-120"/>
              </a:rPr>
              <a:t>Bygg en</a:t>
            </a:r>
            <a:endParaRPr lang="en-US" sz="3200" dirty="0">
              <a:solidFill>
                <a:prstClr val="black"/>
              </a:solidFill>
              <a:latin typeface="Calibri" panose="020F0502020204030204"/>
            </a:endParaRPr>
          </a:p>
          <a:p>
            <a:pPr defTabSz="1219170"/>
            <a:r>
              <a:rPr lang="en-US" sz="3200" b="1" dirty="0">
                <a:solidFill>
                  <a:srgbClr val="FFFFFF"/>
                </a:solidFill>
                <a:latin typeface="Calibri" pitchFamily="34" charset="0"/>
                <a:ea typeface="Calibri" pitchFamily="34" charset="-122"/>
                <a:cs typeface="Calibri" pitchFamily="34" charset="-120"/>
              </a:rPr>
              <a:t>presentation</a:t>
            </a:r>
            <a:endParaRPr lang="en-US" sz="3200" dirty="0">
              <a:solidFill>
                <a:prstClr val="black"/>
              </a:solidFill>
              <a:latin typeface="Calibri" panose="020F0502020204030204"/>
            </a:endParaRPr>
          </a:p>
          <a:p>
            <a:pPr defTabSz="1219170"/>
            <a:r>
              <a:rPr lang="en-US" sz="3200" b="1" dirty="0">
                <a:solidFill>
                  <a:srgbClr val="FFFFFF"/>
                </a:solidFill>
                <a:latin typeface="Calibri" pitchFamily="34" charset="0"/>
                <a:ea typeface="Calibri" pitchFamily="34" charset="-122"/>
                <a:cs typeface="Calibri" pitchFamily="34" charset="-120"/>
              </a:rPr>
              <a:t>på 3 minuter</a:t>
            </a:r>
            <a:endParaRPr lang="en-US" sz="3200" dirty="0">
              <a:solidFill>
                <a:prstClr val="black"/>
              </a:solidFill>
              <a:latin typeface="Calibri" panose="020F0502020204030204"/>
            </a:endParaRPr>
          </a:p>
        </p:txBody>
      </p:sp>
      <p:sp>
        <p:nvSpPr>
          <p:cNvPr id="5" name="Text 3"/>
          <p:cNvSpPr/>
          <p:nvPr/>
        </p:nvSpPr>
        <p:spPr>
          <a:xfrm>
            <a:off x="243840" y="3474720"/>
            <a:ext cx="3779520" cy="512064"/>
          </a:xfrm>
          <a:prstGeom prst="rect">
            <a:avLst/>
          </a:prstGeom>
          <a:noFill/>
          <a:ln/>
        </p:spPr>
        <p:txBody>
          <a:bodyPr wrap="square" lIns="0" tIns="0" rIns="0" bIns="0" rtlCol="0" anchor="ctr"/>
          <a:lstStyle/>
          <a:p>
            <a:pPr defTabSz="1219170"/>
            <a:r>
              <a:rPr lang="en-US" sz="1733" dirty="0">
                <a:solidFill>
                  <a:srgbClr val="E0F2FE"/>
                </a:solidFill>
                <a:latin typeface="Calibri" pitchFamily="34" charset="0"/>
                <a:ea typeface="Calibri" pitchFamily="34" charset="-122"/>
                <a:cs typeface="Calibri" pitchFamily="34" charset="-120"/>
              </a:rPr>
              <a:t>15 minuter</a:t>
            </a:r>
            <a:endParaRPr lang="en-US" sz="1733" dirty="0">
              <a:solidFill>
                <a:prstClr val="black"/>
              </a:solidFill>
              <a:latin typeface="Calibri" panose="020F0502020204030204"/>
            </a:endParaRPr>
          </a:p>
        </p:txBody>
      </p:sp>
      <p:sp>
        <p:nvSpPr>
          <p:cNvPr id="6" name="Text 4"/>
          <p:cNvSpPr/>
          <p:nvPr/>
        </p:nvSpPr>
        <p:spPr>
          <a:xfrm>
            <a:off x="243840" y="4084320"/>
            <a:ext cx="3779520" cy="463296"/>
          </a:xfrm>
          <a:prstGeom prst="rect">
            <a:avLst/>
          </a:prstGeom>
          <a:noFill/>
          <a:ln/>
        </p:spPr>
        <p:txBody>
          <a:bodyPr wrap="square" lIns="0" tIns="0" rIns="0" bIns="0" rtlCol="0" anchor="ctr"/>
          <a:lstStyle/>
          <a:p>
            <a:pPr defTabSz="1219170"/>
            <a:r>
              <a:rPr lang="en-US" sz="1467" dirty="0">
                <a:solidFill>
                  <a:srgbClr val="E0F2FE"/>
                </a:solidFill>
                <a:latin typeface="Calibri" pitchFamily="34" charset="0"/>
                <a:ea typeface="Calibri" pitchFamily="34" charset="-122"/>
                <a:cs typeface="Calibri" pitchFamily="34" charset="-120"/>
              </a:rPr>
              <a:t>Grupp- eller parövning</a:t>
            </a:r>
            <a:endParaRPr lang="en-US" sz="1467" dirty="0">
              <a:solidFill>
                <a:prstClr val="black"/>
              </a:solidFill>
              <a:latin typeface="Calibri" panose="020F0502020204030204"/>
            </a:endParaRPr>
          </a:p>
        </p:txBody>
      </p:sp>
      <p:pic>
        <p:nvPicPr>
          <p:cNvPr id="23" name="Bildobjekt 22" descr="A young athlete in running gear prepares to start a race on a track.&#10;&#10;AI-genererat innehåll kan vara felaktigt.">
            <a:extLst>
              <a:ext uri="{FF2B5EF4-FFF2-40B4-BE49-F238E27FC236}">
                <a16:creationId xmlns:a16="http://schemas.microsoft.com/office/drawing/2014/main" id="{5A9CA4C7-664B-2A6A-6843-4F464D50ADD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106745" y="426720"/>
            <a:ext cx="2108199" cy="110153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2B4B"/>
        </a:solidFill>
        <a:effectLst/>
      </p:bgPr>
    </p:bg>
    <p:spTree>
      <p:nvGrpSpPr>
        <p:cNvPr id="1" name=""/>
        <p:cNvGrpSpPr/>
        <p:nvPr/>
      </p:nvGrpSpPr>
      <p:grpSpPr>
        <a:xfrm>
          <a:off x="0" y="0"/>
          <a:ext cx="0" cy="0"/>
          <a:chOff x="0" y="0"/>
          <a:chExt cx="0" cy="0"/>
        </a:xfrm>
      </p:grpSpPr>
      <p:sp>
        <p:nvSpPr>
          <p:cNvPr id="2" name="Shape 0"/>
          <p:cNvSpPr/>
          <p:nvPr/>
        </p:nvSpPr>
        <p:spPr>
          <a:xfrm>
            <a:off x="4267200" y="670560"/>
            <a:ext cx="3657600" cy="3657600"/>
          </a:xfrm>
          <a:prstGeom prst="ellipse">
            <a:avLst/>
          </a:prstGeom>
          <a:solidFill>
            <a:srgbClr val="7C3AED">
              <a:alpha val="80000"/>
            </a:srgbClr>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267200" y="670560"/>
            <a:ext cx="3657600" cy="3657600"/>
          </a:xfrm>
          <a:prstGeom prst="rect">
            <a:avLst/>
          </a:prstGeom>
          <a:noFill/>
          <a:ln/>
        </p:spPr>
        <p:txBody>
          <a:bodyPr wrap="square" lIns="0" tIns="0" rIns="0" bIns="0" rtlCol="0" anchor="ctr"/>
          <a:lstStyle/>
          <a:p>
            <a:pPr algn="ctr" defTabSz="1219170"/>
            <a:r>
              <a:rPr lang="en-US" sz="13333" b="1" dirty="0">
                <a:solidFill>
                  <a:srgbClr val="FFFFFF"/>
                </a:solidFill>
                <a:latin typeface="Calibri" pitchFamily="34" charset="0"/>
                <a:ea typeface="Calibri" pitchFamily="34" charset="-122"/>
                <a:cs typeface="Calibri" pitchFamily="34" charset="-120"/>
              </a:rPr>
              <a:t>C</a:t>
            </a:r>
            <a:endParaRPr lang="en-US" sz="13333" dirty="0">
              <a:solidFill>
                <a:prstClr val="black"/>
              </a:solidFill>
              <a:latin typeface="Calibri" panose="020F0502020204030204"/>
            </a:endParaRPr>
          </a:p>
        </p:txBody>
      </p:sp>
      <p:sp>
        <p:nvSpPr>
          <p:cNvPr id="4" name="Text 2"/>
          <p:cNvSpPr/>
          <p:nvPr/>
        </p:nvSpPr>
        <p:spPr>
          <a:xfrm>
            <a:off x="609600" y="4535424"/>
            <a:ext cx="10972800" cy="463296"/>
          </a:xfrm>
          <a:prstGeom prst="rect">
            <a:avLst/>
          </a:prstGeom>
          <a:noFill/>
          <a:ln/>
        </p:spPr>
        <p:txBody>
          <a:bodyPr wrap="square" lIns="0" tIns="0" rIns="0" bIns="0" rtlCol="0" anchor="ctr"/>
          <a:lstStyle/>
          <a:p>
            <a:pPr algn="ctr" defTabSz="1219170"/>
            <a:r>
              <a:rPr lang="en-US" sz="1467" b="1" kern="0" spc="533" dirty="0">
                <a:solidFill>
                  <a:srgbClr val="0891B2"/>
                </a:solidFill>
                <a:latin typeface="Calibri" pitchFamily="34" charset="0"/>
                <a:ea typeface="Calibri" pitchFamily="34" charset="-122"/>
                <a:cs typeface="Calibri" pitchFamily="34" charset="-120"/>
              </a:rPr>
              <a:t>PELARE C</a:t>
            </a:r>
            <a:endParaRPr lang="en-US" sz="1467" dirty="0">
              <a:solidFill>
                <a:prstClr val="black"/>
              </a:solidFill>
              <a:latin typeface="Calibri" panose="020F0502020204030204"/>
            </a:endParaRPr>
          </a:p>
        </p:txBody>
      </p:sp>
      <p:sp>
        <p:nvSpPr>
          <p:cNvPr id="5" name="Text 3"/>
          <p:cNvSpPr/>
          <p:nvPr/>
        </p:nvSpPr>
        <p:spPr>
          <a:xfrm>
            <a:off x="609600" y="5059680"/>
            <a:ext cx="10972800" cy="853440"/>
          </a:xfrm>
          <a:prstGeom prst="rect">
            <a:avLst/>
          </a:prstGeom>
          <a:noFill/>
          <a:ln/>
        </p:spPr>
        <p:txBody>
          <a:bodyPr wrap="square" lIns="0" tIns="0" rIns="0" bIns="0" rtlCol="0" anchor="ctr"/>
          <a:lstStyle/>
          <a:p>
            <a:pPr algn="ctr" defTabSz="1219170"/>
            <a:r>
              <a:rPr lang="en-US" sz="3200" b="1" dirty="0">
                <a:solidFill>
                  <a:srgbClr val="FFFFFF"/>
                </a:solidFill>
                <a:latin typeface="Calibri" pitchFamily="34" charset="0"/>
                <a:ea typeface="Calibri" pitchFamily="34" charset="-122"/>
                <a:cs typeface="Calibri" pitchFamily="34" charset="-120"/>
              </a:rPr>
              <a:t>Smartare processer, lösningar &amp; agenter</a:t>
            </a:r>
            <a:endParaRPr lang="en-US" sz="3200" dirty="0">
              <a:solidFill>
                <a:prstClr val="black"/>
              </a:solidFill>
              <a:latin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Shape 0"/>
          <p:cNvSpPr/>
          <p:nvPr/>
        </p:nvSpPr>
        <p:spPr>
          <a:xfrm>
            <a:off x="0" y="0"/>
            <a:ext cx="12192000" cy="853440"/>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3" name="Text 1"/>
          <p:cNvSpPr/>
          <p:nvPr/>
        </p:nvSpPr>
        <p:spPr>
          <a:xfrm>
            <a:off x="487680" y="0"/>
            <a:ext cx="11216640" cy="853440"/>
          </a:xfrm>
          <a:prstGeom prst="rect">
            <a:avLst/>
          </a:prstGeom>
          <a:noFill/>
          <a:ln/>
        </p:spPr>
        <p:txBody>
          <a:bodyPr wrap="square" lIns="0" tIns="0" rIns="0" bIns="0" rtlCol="0" anchor="ctr"/>
          <a:lstStyle/>
          <a:p>
            <a:pPr defTabSz="1219170"/>
            <a:r>
              <a:rPr lang="en-US" sz="1333" b="1" kern="0" spc="267" dirty="0">
                <a:solidFill>
                  <a:srgbClr val="FFFFFF"/>
                </a:solidFill>
                <a:latin typeface="Calibri" pitchFamily="34" charset="0"/>
                <a:ea typeface="Calibri" pitchFamily="34" charset="-122"/>
                <a:cs typeface="Calibri" pitchFamily="34" charset="-120"/>
              </a:rPr>
              <a:t>PELARE C  ·  SMARTARE PROCESSER, LÖSNINGAR &amp; AGENTER</a:t>
            </a:r>
            <a:endParaRPr lang="en-US" sz="1333" dirty="0">
              <a:solidFill>
                <a:prstClr val="black"/>
              </a:solidFill>
              <a:latin typeface="Calibri" panose="020F0502020204030204"/>
            </a:endParaRPr>
          </a:p>
        </p:txBody>
      </p:sp>
      <p:sp>
        <p:nvSpPr>
          <p:cNvPr id="4" name="Text 2"/>
          <p:cNvSpPr/>
          <p:nvPr/>
        </p:nvSpPr>
        <p:spPr>
          <a:xfrm>
            <a:off x="487680" y="999744"/>
            <a:ext cx="11216640" cy="512064"/>
          </a:xfrm>
          <a:prstGeom prst="rect">
            <a:avLst/>
          </a:prstGeom>
          <a:noFill/>
          <a:ln/>
        </p:spPr>
        <p:txBody>
          <a:bodyPr wrap="square" lIns="0" tIns="0" rIns="0" bIns="0" rtlCol="0" anchor="ctr"/>
          <a:lstStyle/>
          <a:p>
            <a:pPr defTabSz="1219170"/>
            <a:r>
              <a:rPr lang="en-US" sz="1867" dirty="0">
                <a:solidFill>
                  <a:srgbClr val="475569"/>
                </a:solidFill>
                <a:latin typeface="Calibri" pitchFamily="34" charset="0"/>
                <a:ea typeface="Calibri" pitchFamily="34" charset="-122"/>
                <a:cs typeface="Calibri" pitchFamily="34" charset="-120"/>
              </a:rPr>
              <a:t>5 verktyg som automatiserar repetitivt arbete och bygger smarta lösningar</a:t>
            </a:r>
            <a:endParaRPr lang="en-US" sz="1867" dirty="0">
              <a:solidFill>
                <a:prstClr val="black"/>
              </a:solidFill>
              <a:latin typeface="Calibri" panose="020F0502020204030204"/>
            </a:endParaRPr>
          </a:p>
        </p:txBody>
      </p:sp>
      <p:sp>
        <p:nvSpPr>
          <p:cNvPr id="5" name="Shape 3"/>
          <p:cNvSpPr/>
          <p:nvPr/>
        </p:nvSpPr>
        <p:spPr>
          <a:xfrm>
            <a:off x="426720"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6" name="Shape 4"/>
          <p:cNvSpPr/>
          <p:nvPr/>
        </p:nvSpPr>
        <p:spPr>
          <a:xfrm>
            <a:off x="426720" y="1645920"/>
            <a:ext cx="2218944" cy="97536"/>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7" name="Shape 5"/>
          <p:cNvSpPr/>
          <p:nvPr/>
        </p:nvSpPr>
        <p:spPr>
          <a:xfrm>
            <a:off x="548640" y="1828800"/>
            <a:ext cx="1975104" cy="341376"/>
          </a:xfrm>
          <a:prstGeom prst="rect">
            <a:avLst/>
          </a:prstGeom>
          <a:solidFill>
            <a:srgbClr val="EDE9FE"/>
          </a:solidFill>
          <a:ln/>
        </p:spPr>
        <p:txBody>
          <a:bodyPr/>
          <a:lstStyle/>
          <a:p>
            <a:pPr defTabSz="1219170"/>
            <a:endParaRPr lang="sv-SE" sz="2400">
              <a:solidFill>
                <a:prstClr val="black"/>
              </a:solidFill>
              <a:latin typeface="Calibri" panose="020F0502020204030204"/>
            </a:endParaRPr>
          </a:p>
        </p:txBody>
      </p:sp>
      <p:sp>
        <p:nvSpPr>
          <p:cNvPr id="8" name="Text 6"/>
          <p:cNvSpPr/>
          <p:nvPr/>
        </p:nvSpPr>
        <p:spPr>
          <a:xfrm>
            <a:off x="548640" y="1828800"/>
            <a:ext cx="1975104" cy="341376"/>
          </a:xfrm>
          <a:prstGeom prst="rect">
            <a:avLst/>
          </a:prstGeom>
          <a:noFill/>
          <a:ln/>
        </p:spPr>
        <p:txBody>
          <a:bodyPr wrap="square" lIns="0" tIns="0" rIns="0" bIns="0" rtlCol="0" anchor="ctr"/>
          <a:lstStyle/>
          <a:p>
            <a:pPr algn="ctr" defTabSz="1219170"/>
            <a:r>
              <a:rPr lang="en-US" sz="1067" b="1" kern="0" spc="133" dirty="0">
                <a:solidFill>
                  <a:srgbClr val="7C3AED"/>
                </a:solidFill>
                <a:latin typeface="Calibri" pitchFamily="34" charset="0"/>
                <a:ea typeface="Calibri" pitchFamily="34" charset="-122"/>
                <a:cs typeface="Calibri" pitchFamily="34" charset="-120"/>
              </a:rPr>
              <a:t>FAVORIT</a:t>
            </a:r>
            <a:endParaRPr lang="en-US" sz="1067" dirty="0">
              <a:solidFill>
                <a:prstClr val="black"/>
              </a:solidFill>
              <a:latin typeface="Calibri" panose="020F0502020204030204"/>
            </a:endParaRPr>
          </a:p>
        </p:txBody>
      </p:sp>
      <p:sp>
        <p:nvSpPr>
          <p:cNvPr id="9" name="Text 7"/>
          <p:cNvSpPr/>
          <p:nvPr/>
        </p:nvSpPr>
        <p:spPr>
          <a:xfrm>
            <a:off x="548640"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Base44</a:t>
            </a:r>
            <a:endParaRPr lang="en-US" sz="1600" dirty="0">
              <a:solidFill>
                <a:prstClr val="black"/>
              </a:solidFill>
              <a:latin typeface="Calibri" panose="020F0502020204030204"/>
            </a:endParaRPr>
          </a:p>
        </p:txBody>
      </p:sp>
      <p:sp>
        <p:nvSpPr>
          <p:cNvPr id="10" name="Text 8"/>
          <p:cNvSpPr/>
          <p:nvPr/>
        </p:nvSpPr>
        <p:spPr>
          <a:xfrm>
            <a:off x="548640"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Bygg interna webappar och verktyg utan en enda rad kod. Snabbaste vägen från idé till lösning.</a:t>
            </a:r>
            <a:endParaRPr lang="en-US" sz="1267" dirty="0">
              <a:solidFill>
                <a:prstClr val="black"/>
              </a:solidFill>
              <a:latin typeface="Calibri" panose="020F0502020204030204"/>
            </a:endParaRPr>
          </a:p>
        </p:txBody>
      </p:sp>
      <p:sp>
        <p:nvSpPr>
          <p:cNvPr id="11" name="Text 9"/>
          <p:cNvSpPr/>
          <p:nvPr/>
        </p:nvSpPr>
        <p:spPr>
          <a:xfrm>
            <a:off x="548640" y="5974080"/>
            <a:ext cx="1975104" cy="365760"/>
          </a:xfrm>
          <a:prstGeom prst="rect">
            <a:avLst/>
          </a:prstGeom>
          <a:noFill/>
          <a:ln/>
        </p:spPr>
        <p:txBody>
          <a:bodyPr wrap="square" lIns="0" tIns="0" rIns="0" bIns="0" rtlCol="0" anchor="ctr"/>
          <a:lstStyle/>
          <a:p>
            <a:pPr algn="ctr" defTabSz="1219170"/>
            <a:r>
              <a:rPr lang="en-US" sz="1067" i="1" dirty="0">
                <a:solidFill>
                  <a:srgbClr val="7C3AED"/>
                </a:solidFill>
                <a:latin typeface="Calibri" pitchFamily="34" charset="0"/>
                <a:ea typeface="Calibri" pitchFamily="34" charset="-122"/>
                <a:cs typeface="Calibri" pitchFamily="34" charset="-120"/>
              </a:rPr>
              <a:t>base44.com</a:t>
            </a:r>
            <a:endParaRPr lang="en-US" sz="1067" dirty="0">
              <a:solidFill>
                <a:prstClr val="black"/>
              </a:solidFill>
              <a:latin typeface="Calibri" panose="020F0502020204030204"/>
            </a:endParaRPr>
          </a:p>
        </p:txBody>
      </p:sp>
      <p:sp>
        <p:nvSpPr>
          <p:cNvPr id="12" name="Shape 10"/>
          <p:cNvSpPr/>
          <p:nvPr/>
        </p:nvSpPr>
        <p:spPr>
          <a:xfrm>
            <a:off x="2706624"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13" name="Shape 11"/>
          <p:cNvSpPr/>
          <p:nvPr/>
        </p:nvSpPr>
        <p:spPr>
          <a:xfrm>
            <a:off x="2706624" y="1645920"/>
            <a:ext cx="2218944" cy="97536"/>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14" name="Shape 12"/>
          <p:cNvSpPr/>
          <p:nvPr/>
        </p:nvSpPr>
        <p:spPr>
          <a:xfrm>
            <a:off x="2828544" y="1828800"/>
            <a:ext cx="1975104" cy="341376"/>
          </a:xfrm>
          <a:prstGeom prst="rect">
            <a:avLst/>
          </a:prstGeom>
          <a:solidFill>
            <a:srgbClr val="EDE9FE"/>
          </a:solidFill>
          <a:ln/>
        </p:spPr>
        <p:txBody>
          <a:bodyPr/>
          <a:lstStyle/>
          <a:p>
            <a:pPr defTabSz="1219170"/>
            <a:endParaRPr lang="sv-SE" sz="2400">
              <a:solidFill>
                <a:prstClr val="black"/>
              </a:solidFill>
              <a:latin typeface="Calibri" panose="020F0502020204030204"/>
            </a:endParaRPr>
          </a:p>
        </p:txBody>
      </p:sp>
      <p:sp>
        <p:nvSpPr>
          <p:cNvPr id="15" name="Text 13"/>
          <p:cNvSpPr/>
          <p:nvPr/>
        </p:nvSpPr>
        <p:spPr>
          <a:xfrm>
            <a:off x="2828544" y="1828800"/>
            <a:ext cx="1975104" cy="341376"/>
          </a:xfrm>
          <a:prstGeom prst="rect">
            <a:avLst/>
          </a:prstGeom>
          <a:noFill/>
          <a:ln/>
        </p:spPr>
        <p:txBody>
          <a:bodyPr wrap="square" lIns="0" tIns="0" rIns="0" bIns="0" rtlCol="0" anchor="ctr"/>
          <a:lstStyle/>
          <a:p>
            <a:pPr algn="ctr" defTabSz="1219170"/>
            <a:r>
              <a:rPr lang="en-US" sz="1067" b="1" kern="0" spc="133" dirty="0">
                <a:solidFill>
                  <a:srgbClr val="7C3AED"/>
                </a:solidFill>
                <a:latin typeface="Calibri" pitchFamily="34" charset="0"/>
                <a:ea typeface="Calibri" pitchFamily="34" charset="-122"/>
                <a:cs typeface="Calibri" pitchFamily="34" charset="-120"/>
              </a:rPr>
              <a:t>AUTOMATION</a:t>
            </a:r>
            <a:endParaRPr lang="en-US" sz="1067" dirty="0">
              <a:solidFill>
                <a:prstClr val="black"/>
              </a:solidFill>
              <a:latin typeface="Calibri" panose="020F0502020204030204"/>
            </a:endParaRPr>
          </a:p>
        </p:txBody>
      </p:sp>
      <p:sp>
        <p:nvSpPr>
          <p:cNvPr id="16" name="Text 14"/>
          <p:cNvSpPr/>
          <p:nvPr/>
        </p:nvSpPr>
        <p:spPr>
          <a:xfrm>
            <a:off x="2828544"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Make</a:t>
            </a:r>
            <a:endParaRPr lang="en-US" sz="1600" dirty="0">
              <a:solidFill>
                <a:prstClr val="black"/>
              </a:solidFill>
              <a:latin typeface="Calibri" panose="020F0502020204030204"/>
            </a:endParaRPr>
          </a:p>
        </p:txBody>
      </p:sp>
      <p:sp>
        <p:nvSpPr>
          <p:cNvPr id="17" name="Text 15"/>
          <p:cNvSpPr/>
          <p:nvPr/>
        </p:nvSpPr>
        <p:spPr>
          <a:xfrm>
            <a:off x="2828544"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Visuell workflow-automation med 4 000+ integrationer. Koppla ihop era system utan IT.</a:t>
            </a:r>
            <a:endParaRPr lang="en-US" sz="1267" dirty="0">
              <a:solidFill>
                <a:prstClr val="black"/>
              </a:solidFill>
              <a:latin typeface="Calibri" panose="020F0502020204030204"/>
            </a:endParaRPr>
          </a:p>
        </p:txBody>
      </p:sp>
      <p:sp>
        <p:nvSpPr>
          <p:cNvPr id="18" name="Text 16"/>
          <p:cNvSpPr/>
          <p:nvPr/>
        </p:nvSpPr>
        <p:spPr>
          <a:xfrm>
            <a:off x="2828544" y="5974080"/>
            <a:ext cx="1975104" cy="365760"/>
          </a:xfrm>
          <a:prstGeom prst="rect">
            <a:avLst/>
          </a:prstGeom>
          <a:noFill/>
          <a:ln/>
        </p:spPr>
        <p:txBody>
          <a:bodyPr wrap="square" lIns="0" tIns="0" rIns="0" bIns="0" rtlCol="0" anchor="ctr"/>
          <a:lstStyle/>
          <a:p>
            <a:pPr algn="ctr" defTabSz="1219170"/>
            <a:r>
              <a:rPr lang="en-US" sz="1067" i="1" dirty="0">
                <a:solidFill>
                  <a:srgbClr val="7C3AED"/>
                </a:solidFill>
                <a:latin typeface="Calibri" pitchFamily="34" charset="0"/>
                <a:ea typeface="Calibri" pitchFamily="34" charset="-122"/>
                <a:cs typeface="Calibri" pitchFamily="34" charset="-120"/>
              </a:rPr>
              <a:t>make.com</a:t>
            </a:r>
            <a:endParaRPr lang="en-US" sz="1067" dirty="0">
              <a:solidFill>
                <a:prstClr val="black"/>
              </a:solidFill>
              <a:latin typeface="Calibri" panose="020F0502020204030204"/>
            </a:endParaRPr>
          </a:p>
        </p:txBody>
      </p:sp>
      <p:sp>
        <p:nvSpPr>
          <p:cNvPr id="19" name="Shape 17"/>
          <p:cNvSpPr/>
          <p:nvPr/>
        </p:nvSpPr>
        <p:spPr>
          <a:xfrm>
            <a:off x="4986528"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0" name="Shape 18"/>
          <p:cNvSpPr/>
          <p:nvPr/>
        </p:nvSpPr>
        <p:spPr>
          <a:xfrm>
            <a:off x="4986528" y="1645920"/>
            <a:ext cx="2218944" cy="97536"/>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21" name="Shape 19"/>
          <p:cNvSpPr/>
          <p:nvPr/>
        </p:nvSpPr>
        <p:spPr>
          <a:xfrm>
            <a:off x="5108448" y="1828800"/>
            <a:ext cx="1975104" cy="341376"/>
          </a:xfrm>
          <a:prstGeom prst="rect">
            <a:avLst/>
          </a:prstGeom>
          <a:solidFill>
            <a:srgbClr val="EDE9FE"/>
          </a:solidFill>
          <a:ln/>
        </p:spPr>
        <p:txBody>
          <a:bodyPr/>
          <a:lstStyle/>
          <a:p>
            <a:pPr defTabSz="1219170"/>
            <a:endParaRPr lang="sv-SE" sz="2400">
              <a:solidFill>
                <a:prstClr val="black"/>
              </a:solidFill>
              <a:latin typeface="Calibri" panose="020F0502020204030204"/>
            </a:endParaRPr>
          </a:p>
        </p:txBody>
      </p:sp>
      <p:sp>
        <p:nvSpPr>
          <p:cNvPr id="22" name="Text 20"/>
          <p:cNvSpPr/>
          <p:nvPr/>
        </p:nvSpPr>
        <p:spPr>
          <a:xfrm>
            <a:off x="5108448" y="1828800"/>
            <a:ext cx="1975104" cy="341376"/>
          </a:xfrm>
          <a:prstGeom prst="rect">
            <a:avLst/>
          </a:prstGeom>
          <a:noFill/>
          <a:ln/>
        </p:spPr>
        <p:txBody>
          <a:bodyPr wrap="square" lIns="0" tIns="0" rIns="0" bIns="0" rtlCol="0" anchor="ctr"/>
          <a:lstStyle/>
          <a:p>
            <a:pPr algn="ctr" defTabSz="1219170"/>
            <a:r>
              <a:rPr lang="en-US" sz="1067" b="1" kern="0" spc="133" dirty="0">
                <a:solidFill>
                  <a:srgbClr val="7C3AED"/>
                </a:solidFill>
                <a:latin typeface="Calibri" pitchFamily="34" charset="0"/>
                <a:ea typeface="Calibri" pitchFamily="34" charset="-122"/>
                <a:cs typeface="Calibri" pitchFamily="34" charset="-120"/>
              </a:rPr>
              <a:t>OPEN SOURCE</a:t>
            </a:r>
            <a:endParaRPr lang="en-US" sz="1067" dirty="0">
              <a:solidFill>
                <a:prstClr val="black"/>
              </a:solidFill>
              <a:latin typeface="Calibri" panose="020F0502020204030204"/>
            </a:endParaRPr>
          </a:p>
        </p:txBody>
      </p:sp>
      <p:sp>
        <p:nvSpPr>
          <p:cNvPr id="23" name="Text 21"/>
          <p:cNvSpPr/>
          <p:nvPr/>
        </p:nvSpPr>
        <p:spPr>
          <a:xfrm>
            <a:off x="5108448"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n8n</a:t>
            </a:r>
            <a:endParaRPr lang="en-US" sz="1600" dirty="0">
              <a:solidFill>
                <a:prstClr val="black"/>
              </a:solidFill>
              <a:latin typeface="Calibri" panose="020F0502020204030204"/>
            </a:endParaRPr>
          </a:p>
        </p:txBody>
      </p:sp>
      <p:sp>
        <p:nvSpPr>
          <p:cNvPr id="24" name="Text 22"/>
          <p:cNvSpPr/>
          <p:nvPr/>
        </p:nvSpPr>
        <p:spPr>
          <a:xfrm>
            <a:off x="5108448"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Kraftfull workflow-automation med inbyggd AI. Open source med 4 000+ templates.</a:t>
            </a:r>
            <a:endParaRPr lang="en-US" sz="1267" dirty="0">
              <a:solidFill>
                <a:prstClr val="black"/>
              </a:solidFill>
              <a:latin typeface="Calibri" panose="020F0502020204030204"/>
            </a:endParaRPr>
          </a:p>
        </p:txBody>
      </p:sp>
      <p:sp>
        <p:nvSpPr>
          <p:cNvPr id="25" name="Text 23"/>
          <p:cNvSpPr/>
          <p:nvPr/>
        </p:nvSpPr>
        <p:spPr>
          <a:xfrm>
            <a:off x="5108448" y="5974080"/>
            <a:ext cx="1975104" cy="365760"/>
          </a:xfrm>
          <a:prstGeom prst="rect">
            <a:avLst/>
          </a:prstGeom>
          <a:noFill/>
          <a:ln/>
        </p:spPr>
        <p:txBody>
          <a:bodyPr wrap="square" lIns="0" tIns="0" rIns="0" bIns="0" rtlCol="0" anchor="ctr"/>
          <a:lstStyle/>
          <a:p>
            <a:pPr algn="ctr" defTabSz="1219170"/>
            <a:r>
              <a:rPr lang="en-US" sz="1067" i="1" dirty="0">
                <a:solidFill>
                  <a:srgbClr val="7C3AED"/>
                </a:solidFill>
                <a:latin typeface="Calibri" pitchFamily="34" charset="0"/>
                <a:ea typeface="Calibri" pitchFamily="34" charset="-122"/>
                <a:cs typeface="Calibri" pitchFamily="34" charset="-120"/>
              </a:rPr>
              <a:t>n8n.io</a:t>
            </a:r>
            <a:endParaRPr lang="en-US" sz="1067" dirty="0">
              <a:solidFill>
                <a:prstClr val="black"/>
              </a:solidFill>
              <a:latin typeface="Calibri" panose="020F0502020204030204"/>
            </a:endParaRPr>
          </a:p>
        </p:txBody>
      </p:sp>
      <p:sp>
        <p:nvSpPr>
          <p:cNvPr id="26" name="Shape 24"/>
          <p:cNvSpPr/>
          <p:nvPr/>
        </p:nvSpPr>
        <p:spPr>
          <a:xfrm>
            <a:off x="7266432"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27" name="Shape 25"/>
          <p:cNvSpPr/>
          <p:nvPr/>
        </p:nvSpPr>
        <p:spPr>
          <a:xfrm>
            <a:off x="7266432" y="1645920"/>
            <a:ext cx="2218944" cy="97536"/>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28" name="Shape 26"/>
          <p:cNvSpPr/>
          <p:nvPr/>
        </p:nvSpPr>
        <p:spPr>
          <a:xfrm>
            <a:off x="7388352" y="1828800"/>
            <a:ext cx="1975104" cy="341376"/>
          </a:xfrm>
          <a:prstGeom prst="rect">
            <a:avLst/>
          </a:prstGeom>
          <a:solidFill>
            <a:srgbClr val="EDE9FE"/>
          </a:solidFill>
          <a:ln/>
        </p:spPr>
        <p:txBody>
          <a:bodyPr/>
          <a:lstStyle/>
          <a:p>
            <a:pPr defTabSz="1219170"/>
            <a:endParaRPr lang="sv-SE" sz="2400">
              <a:solidFill>
                <a:prstClr val="black"/>
              </a:solidFill>
              <a:latin typeface="Calibri" panose="020F0502020204030204"/>
            </a:endParaRPr>
          </a:p>
        </p:txBody>
      </p:sp>
      <p:sp>
        <p:nvSpPr>
          <p:cNvPr id="29" name="Text 27"/>
          <p:cNvSpPr/>
          <p:nvPr/>
        </p:nvSpPr>
        <p:spPr>
          <a:xfrm>
            <a:off x="7388352" y="1828800"/>
            <a:ext cx="1975104" cy="341376"/>
          </a:xfrm>
          <a:prstGeom prst="rect">
            <a:avLst/>
          </a:prstGeom>
          <a:noFill/>
          <a:ln/>
        </p:spPr>
        <p:txBody>
          <a:bodyPr wrap="square" lIns="0" tIns="0" rIns="0" bIns="0" rtlCol="0" anchor="ctr"/>
          <a:lstStyle/>
          <a:p>
            <a:pPr algn="ctr" defTabSz="1219170"/>
            <a:r>
              <a:rPr lang="en-US" sz="1067" b="1" kern="0" spc="133" dirty="0">
                <a:solidFill>
                  <a:srgbClr val="7C3AED"/>
                </a:solidFill>
                <a:latin typeface="Calibri" pitchFamily="34" charset="0"/>
                <a:ea typeface="Calibri" pitchFamily="34" charset="-122"/>
                <a:cs typeface="Calibri" pitchFamily="34" charset="-120"/>
              </a:rPr>
              <a:t>ENKLAST</a:t>
            </a:r>
            <a:endParaRPr lang="en-US" sz="1067" dirty="0">
              <a:solidFill>
                <a:prstClr val="black"/>
              </a:solidFill>
              <a:latin typeface="Calibri" panose="020F0502020204030204"/>
            </a:endParaRPr>
          </a:p>
        </p:txBody>
      </p:sp>
      <p:sp>
        <p:nvSpPr>
          <p:cNvPr id="30" name="Text 28"/>
          <p:cNvSpPr/>
          <p:nvPr/>
        </p:nvSpPr>
        <p:spPr>
          <a:xfrm>
            <a:off x="7388352"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Zapier + AI</a:t>
            </a:r>
            <a:endParaRPr lang="en-US" sz="1600" dirty="0">
              <a:solidFill>
                <a:prstClr val="black"/>
              </a:solidFill>
              <a:latin typeface="Calibri" panose="020F0502020204030204"/>
            </a:endParaRPr>
          </a:p>
        </p:txBody>
      </p:sp>
      <p:sp>
        <p:nvSpPr>
          <p:cNvPr id="31" name="Text 29"/>
          <p:cNvSpPr/>
          <p:nvPr/>
        </p:nvSpPr>
        <p:spPr>
          <a:xfrm>
            <a:off x="7388352"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Enklast att starta med. AI Agents som förstår naturligt språk och kör processer tvärs over appar.</a:t>
            </a:r>
            <a:endParaRPr lang="en-US" sz="1267" dirty="0">
              <a:solidFill>
                <a:prstClr val="black"/>
              </a:solidFill>
              <a:latin typeface="Calibri" panose="020F0502020204030204"/>
            </a:endParaRPr>
          </a:p>
        </p:txBody>
      </p:sp>
      <p:sp>
        <p:nvSpPr>
          <p:cNvPr id="32" name="Text 30"/>
          <p:cNvSpPr/>
          <p:nvPr/>
        </p:nvSpPr>
        <p:spPr>
          <a:xfrm>
            <a:off x="7388352" y="5974080"/>
            <a:ext cx="1975104" cy="365760"/>
          </a:xfrm>
          <a:prstGeom prst="rect">
            <a:avLst/>
          </a:prstGeom>
          <a:noFill/>
          <a:ln/>
        </p:spPr>
        <p:txBody>
          <a:bodyPr wrap="square" lIns="0" tIns="0" rIns="0" bIns="0" rtlCol="0" anchor="ctr"/>
          <a:lstStyle/>
          <a:p>
            <a:pPr algn="ctr" defTabSz="1219170"/>
            <a:r>
              <a:rPr lang="en-US" sz="1067" i="1" dirty="0">
                <a:solidFill>
                  <a:srgbClr val="7C3AED"/>
                </a:solidFill>
                <a:latin typeface="Calibri" pitchFamily="34" charset="0"/>
                <a:ea typeface="Calibri" pitchFamily="34" charset="-122"/>
                <a:cs typeface="Calibri" pitchFamily="34" charset="-120"/>
              </a:rPr>
              <a:t>zapier.com</a:t>
            </a:r>
            <a:endParaRPr lang="en-US" sz="1067" dirty="0">
              <a:solidFill>
                <a:prstClr val="black"/>
              </a:solidFill>
              <a:latin typeface="Calibri" panose="020F0502020204030204"/>
            </a:endParaRPr>
          </a:p>
        </p:txBody>
      </p:sp>
      <p:sp>
        <p:nvSpPr>
          <p:cNvPr id="33" name="Shape 31"/>
          <p:cNvSpPr/>
          <p:nvPr/>
        </p:nvSpPr>
        <p:spPr>
          <a:xfrm>
            <a:off x="9546336" y="1645920"/>
            <a:ext cx="2218944" cy="4876800"/>
          </a:xfrm>
          <a:prstGeom prst="rect">
            <a:avLst/>
          </a:prstGeom>
          <a:solidFill>
            <a:srgbClr val="FFFFFF"/>
          </a:solidFill>
          <a:ln/>
          <a:effectLst>
            <a:outerShdw blurRad="101600" dist="25400" dir="8100000" algn="bl" rotWithShape="0">
              <a:srgbClr val="000000">
                <a:alpha val="10000"/>
              </a:srgbClr>
            </a:outerShdw>
          </a:effectLst>
        </p:spPr>
        <p:txBody>
          <a:bodyPr/>
          <a:lstStyle/>
          <a:p>
            <a:pPr defTabSz="1219170"/>
            <a:endParaRPr lang="sv-SE" sz="2400">
              <a:solidFill>
                <a:prstClr val="black"/>
              </a:solidFill>
              <a:latin typeface="Calibri" panose="020F0502020204030204"/>
            </a:endParaRPr>
          </a:p>
        </p:txBody>
      </p:sp>
      <p:sp>
        <p:nvSpPr>
          <p:cNvPr id="34" name="Shape 32"/>
          <p:cNvSpPr/>
          <p:nvPr/>
        </p:nvSpPr>
        <p:spPr>
          <a:xfrm>
            <a:off x="9546336" y="1645920"/>
            <a:ext cx="2218944" cy="97536"/>
          </a:xfrm>
          <a:prstGeom prst="rect">
            <a:avLst/>
          </a:prstGeom>
          <a:solidFill>
            <a:srgbClr val="7C3AED"/>
          </a:solidFill>
          <a:ln/>
        </p:spPr>
        <p:txBody>
          <a:bodyPr/>
          <a:lstStyle/>
          <a:p>
            <a:pPr defTabSz="1219170"/>
            <a:endParaRPr lang="sv-SE" sz="2400">
              <a:solidFill>
                <a:prstClr val="black"/>
              </a:solidFill>
              <a:latin typeface="Calibri" panose="020F0502020204030204"/>
            </a:endParaRPr>
          </a:p>
        </p:txBody>
      </p:sp>
      <p:sp>
        <p:nvSpPr>
          <p:cNvPr id="35" name="Shape 33"/>
          <p:cNvSpPr/>
          <p:nvPr/>
        </p:nvSpPr>
        <p:spPr>
          <a:xfrm>
            <a:off x="9668256" y="1828800"/>
            <a:ext cx="1975104" cy="341376"/>
          </a:xfrm>
          <a:prstGeom prst="rect">
            <a:avLst/>
          </a:prstGeom>
          <a:solidFill>
            <a:srgbClr val="EDE9FE"/>
          </a:solidFill>
          <a:ln/>
        </p:spPr>
        <p:txBody>
          <a:bodyPr/>
          <a:lstStyle/>
          <a:p>
            <a:pPr defTabSz="1219170"/>
            <a:endParaRPr lang="sv-SE" sz="2400">
              <a:solidFill>
                <a:prstClr val="black"/>
              </a:solidFill>
              <a:latin typeface="Calibri" panose="020F0502020204030204"/>
            </a:endParaRPr>
          </a:p>
        </p:txBody>
      </p:sp>
      <p:sp>
        <p:nvSpPr>
          <p:cNvPr id="36" name="Text 34"/>
          <p:cNvSpPr/>
          <p:nvPr/>
        </p:nvSpPr>
        <p:spPr>
          <a:xfrm>
            <a:off x="9668256" y="1828800"/>
            <a:ext cx="1975104" cy="341376"/>
          </a:xfrm>
          <a:prstGeom prst="rect">
            <a:avLst/>
          </a:prstGeom>
          <a:noFill/>
          <a:ln/>
        </p:spPr>
        <p:txBody>
          <a:bodyPr wrap="square" lIns="0" tIns="0" rIns="0" bIns="0" rtlCol="0" anchor="ctr"/>
          <a:lstStyle/>
          <a:p>
            <a:pPr algn="ctr" defTabSz="1219170"/>
            <a:r>
              <a:rPr lang="en-US" sz="1067" b="1" kern="0" spc="133" dirty="0">
                <a:solidFill>
                  <a:srgbClr val="7C3AED"/>
                </a:solidFill>
                <a:latin typeface="Calibri" pitchFamily="34" charset="0"/>
                <a:ea typeface="Calibri" pitchFamily="34" charset="-122"/>
                <a:cs typeface="Calibri" pitchFamily="34" charset="-120"/>
              </a:rPr>
              <a:t>AGENTER</a:t>
            </a:r>
            <a:endParaRPr lang="en-US" sz="1067" dirty="0">
              <a:solidFill>
                <a:prstClr val="black"/>
              </a:solidFill>
              <a:latin typeface="Calibri" panose="020F0502020204030204"/>
            </a:endParaRPr>
          </a:p>
        </p:txBody>
      </p:sp>
      <p:sp>
        <p:nvSpPr>
          <p:cNvPr id="37" name="Text 35"/>
          <p:cNvSpPr/>
          <p:nvPr/>
        </p:nvSpPr>
        <p:spPr>
          <a:xfrm>
            <a:off x="9668256" y="2255520"/>
            <a:ext cx="1975104" cy="633984"/>
          </a:xfrm>
          <a:prstGeom prst="rect">
            <a:avLst/>
          </a:prstGeom>
          <a:noFill/>
          <a:ln/>
        </p:spPr>
        <p:txBody>
          <a:bodyPr wrap="square" lIns="0" tIns="0" rIns="0" bIns="0" rtlCol="0" anchor="ctr"/>
          <a:lstStyle/>
          <a:p>
            <a:pPr algn="ctr" defTabSz="1219170"/>
            <a:r>
              <a:rPr lang="en-US" sz="1600" b="1" dirty="0">
                <a:solidFill>
                  <a:srgbClr val="1E293B"/>
                </a:solidFill>
                <a:latin typeface="Calibri" pitchFamily="34" charset="0"/>
                <a:ea typeface="Calibri" pitchFamily="34" charset="-122"/>
                <a:cs typeface="Calibri" pitchFamily="34" charset="-120"/>
              </a:rPr>
              <a:t>Relevance AI</a:t>
            </a:r>
            <a:endParaRPr lang="en-US" sz="1600" dirty="0">
              <a:solidFill>
                <a:prstClr val="black"/>
              </a:solidFill>
              <a:latin typeface="Calibri" panose="020F0502020204030204"/>
            </a:endParaRPr>
          </a:p>
        </p:txBody>
      </p:sp>
      <p:sp>
        <p:nvSpPr>
          <p:cNvPr id="38" name="Text 36"/>
          <p:cNvSpPr/>
          <p:nvPr/>
        </p:nvSpPr>
        <p:spPr>
          <a:xfrm>
            <a:off x="9668256" y="2962656"/>
            <a:ext cx="1975104" cy="2682240"/>
          </a:xfrm>
          <a:prstGeom prst="rect">
            <a:avLst/>
          </a:prstGeom>
          <a:noFill/>
          <a:ln/>
        </p:spPr>
        <p:txBody>
          <a:bodyPr wrap="square" lIns="0" tIns="0" rIns="0" bIns="0" rtlCol="0" anchor="ctr"/>
          <a:lstStyle/>
          <a:p>
            <a:pPr algn="ctr" defTabSz="1219170"/>
            <a:r>
              <a:rPr lang="en-US" sz="1267" dirty="0">
                <a:solidFill>
                  <a:srgbClr val="475569"/>
                </a:solidFill>
                <a:latin typeface="Calibri" pitchFamily="34" charset="0"/>
                <a:ea typeface="Calibri" pitchFamily="34" charset="-122"/>
                <a:cs typeface="Calibri" pitchFamily="34" charset="-120"/>
              </a:rPr>
              <a:t>Bygg och orkestrera AI-agenter som samarbetar i komplexa automatiseringsflöden.</a:t>
            </a:r>
            <a:endParaRPr lang="en-US" sz="1267" dirty="0">
              <a:solidFill>
                <a:prstClr val="black"/>
              </a:solidFill>
              <a:latin typeface="Calibri" panose="020F0502020204030204"/>
            </a:endParaRPr>
          </a:p>
        </p:txBody>
      </p:sp>
      <p:sp>
        <p:nvSpPr>
          <p:cNvPr id="39" name="Text 37"/>
          <p:cNvSpPr/>
          <p:nvPr/>
        </p:nvSpPr>
        <p:spPr>
          <a:xfrm>
            <a:off x="9668256" y="5974080"/>
            <a:ext cx="1975104" cy="365760"/>
          </a:xfrm>
          <a:prstGeom prst="rect">
            <a:avLst/>
          </a:prstGeom>
          <a:noFill/>
          <a:ln/>
        </p:spPr>
        <p:txBody>
          <a:bodyPr wrap="square" lIns="0" tIns="0" rIns="0" bIns="0" rtlCol="0" anchor="ctr"/>
          <a:lstStyle/>
          <a:p>
            <a:pPr algn="ctr" defTabSz="1219170"/>
            <a:r>
              <a:rPr lang="en-US" sz="1067" i="1" dirty="0">
                <a:solidFill>
                  <a:srgbClr val="7C3AED"/>
                </a:solidFill>
                <a:latin typeface="Calibri" pitchFamily="34" charset="0"/>
                <a:ea typeface="Calibri" pitchFamily="34" charset="-122"/>
                <a:cs typeface="Calibri" pitchFamily="34" charset="-120"/>
              </a:rPr>
              <a:t>relevanceai.com</a:t>
            </a:r>
            <a:endParaRPr lang="en-US" sz="1067" dirty="0">
              <a:solidFill>
                <a:prstClr val="black"/>
              </a:solidFill>
              <a:latin typeface="Calibri" panose="020F050202020403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E88B747-7A37-41C4-C394-E1D37203B71A}"/>
              </a:ext>
            </a:extLst>
          </p:cNvPr>
          <p:cNvSpPr>
            <a:spLocks noGrp="1"/>
          </p:cNvSpPr>
          <p:nvPr>
            <p:ph type="title"/>
          </p:nvPr>
        </p:nvSpPr>
        <p:spPr>
          <a:xfrm>
            <a:off x="5568534" y="603504"/>
            <a:ext cx="5916169" cy="1527048"/>
          </a:xfrm>
        </p:spPr>
        <p:txBody>
          <a:bodyPr vert="horz" lIns="91440" tIns="45720" rIns="91440" bIns="45720" rtlCol="0" anchor="b">
            <a:normAutofit/>
          </a:bodyPr>
          <a:lstStyle/>
          <a:p>
            <a:r>
              <a:rPr lang="en-US" sz="3600" b="1" kern="1200" dirty="0">
                <a:solidFill>
                  <a:schemeClr val="tx1"/>
                </a:solidFill>
                <a:latin typeface="+mj-lt"/>
                <a:ea typeface="+mj-ea"/>
                <a:cs typeface="+mj-cs"/>
              </a:rPr>
              <a:t>Vad gör agentisk AI?</a:t>
            </a:r>
          </a:p>
        </p:txBody>
      </p:sp>
      <p:pic>
        <p:nvPicPr>
          <p:cNvPr id="6" name="Platshållare för innehåll 5" descr="Människor och robotar ska samarbeta inom en snar framtid. Denna kombination kommer att påskynda utvecklingen av teknik. Affärsman och cyborg skapar interaktiva idéer. Vem är smartast?..">
            <a:extLst>
              <a:ext uri="{FF2B5EF4-FFF2-40B4-BE49-F238E27FC236}">
                <a16:creationId xmlns:a16="http://schemas.microsoft.com/office/drawing/2014/main" id="{A25459AB-6113-47B9-ABF7-AB33A7EE462F}"/>
              </a:ext>
            </a:extLst>
          </p:cNvPr>
          <p:cNvPicPr>
            <a:picLocks noGrp="1" noChangeAspect="1"/>
          </p:cNvPicPr>
          <p:nvPr>
            <p:ph sz="half" idx="1"/>
          </p:nvPr>
        </p:nvPicPr>
        <p:blipFill>
          <a:blip r:embed="rId3"/>
          <a:srcRect l="35852" r="19398"/>
          <a:stretch>
            <a:fillRect/>
          </a:stretch>
        </p:blipFill>
        <p:spPr>
          <a:xfrm>
            <a:off x="20" y="10"/>
            <a:ext cx="4910308" cy="6857990"/>
          </a:xfrm>
          <a:prstGeom prst="rect">
            <a:avLst/>
          </a:prstGeom>
        </p:spPr>
      </p:pic>
      <p:sp>
        <p:nvSpPr>
          <p:cNvPr id="4" name="Platshållare för innehåll 3">
            <a:extLst>
              <a:ext uri="{FF2B5EF4-FFF2-40B4-BE49-F238E27FC236}">
                <a16:creationId xmlns:a16="http://schemas.microsoft.com/office/drawing/2014/main" id="{D93FB680-A7E2-EF1E-72A6-1E45825A2B2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3" y="2214282"/>
            <a:ext cx="5916169" cy="4095078"/>
          </a:xfrm>
        </p:spPr>
        <p:txBody>
          <a:bodyPr>
            <a:normAutofit/>
          </a:bodyPr>
          <a:lstStyle/>
          <a:p>
            <a:pPr marL="0" indent="0">
              <a:spcBef>
                <a:spcPts val="2500"/>
              </a:spcBef>
              <a:buFont typeface="Arial" panose="020B0604020202020204" pitchFamily="34" charset="0"/>
              <a:buNone/>
            </a:pPr>
            <a:r>
              <a:rPr lang="sv-SE" sz="1400" b="1"/>
              <a:t>Självständiga beslut</a:t>
            </a:r>
          </a:p>
          <a:p>
            <a:pPr marL="0" lvl="1" indent="0">
              <a:buFont typeface="Arial" panose="020B0604020202020204" pitchFamily="34" charset="0"/>
              <a:buNone/>
            </a:pPr>
            <a:r>
              <a:rPr lang="sv-SE" sz="1400"/>
              <a:t>Agentisk AI kan fatta egna beslut baserade på insamlade data och definierade mål utan mänsklig inblandning.</a:t>
            </a:r>
          </a:p>
          <a:p>
            <a:pPr marL="0" indent="0">
              <a:spcBef>
                <a:spcPts val="2500"/>
              </a:spcBef>
              <a:buFont typeface="Arial" panose="020B0604020202020204" pitchFamily="34" charset="0"/>
              <a:buNone/>
            </a:pPr>
            <a:r>
              <a:rPr lang="sv-SE" sz="1400" b="1"/>
              <a:t>Planering och anpassning</a:t>
            </a:r>
          </a:p>
          <a:p>
            <a:pPr marL="0" lvl="1" indent="0">
              <a:buFont typeface="Arial" panose="020B0604020202020204" pitchFamily="34" charset="0"/>
              <a:buNone/>
            </a:pPr>
            <a:r>
              <a:rPr lang="sv-SE" sz="1400"/>
              <a:t>Den planerar och modifierar sina handlingar för att uppnå bestämda resultat på ett flexibelt sätt.</a:t>
            </a:r>
          </a:p>
          <a:p>
            <a:pPr marL="0" indent="0">
              <a:spcBef>
                <a:spcPts val="2500"/>
              </a:spcBef>
              <a:buFont typeface="Arial" panose="020B0604020202020204" pitchFamily="34" charset="0"/>
              <a:buNone/>
            </a:pPr>
            <a:r>
              <a:rPr lang="sv-SE" sz="1400" b="1"/>
              <a:t>Kommunikation och samarbete</a:t>
            </a:r>
          </a:p>
          <a:p>
            <a:pPr marL="0" lvl="1" indent="0">
              <a:buFont typeface="Arial" panose="020B0604020202020204" pitchFamily="34" charset="0"/>
              <a:buNone/>
            </a:pPr>
            <a:r>
              <a:rPr lang="sv-SE" sz="1400"/>
              <a:t>Agentisk AI samarbetar ofta med människor och andra system för att lösa svåra problem effektivt.</a:t>
            </a:r>
          </a:p>
        </p:txBody>
      </p:sp>
      <p:sp>
        <p:nvSpPr>
          <p:cNvPr id="5" name="Platshållare för datum 4">
            <a:extLst>
              <a:ext uri="{FF2B5EF4-FFF2-40B4-BE49-F238E27FC236}">
                <a16:creationId xmlns:a16="http://schemas.microsoft.com/office/drawing/2014/main" id="{490D2682-5141-D48E-8B9F-808BA5F5D9BD}"/>
              </a:ext>
            </a:extLst>
          </p:cNvPr>
          <p:cNvSpPr>
            <a:spLocks noGrp="1"/>
          </p:cNvSpPr>
          <p:nvPr>
            <p:ph type="dt" sz="half" idx="10"/>
          </p:nvPr>
        </p:nvSpPr>
        <p:spPr>
          <a:xfrm>
            <a:off x="137160" y="6453002"/>
            <a:ext cx="3494314" cy="365125"/>
          </a:xfrm>
        </p:spPr>
        <p:txBody>
          <a:bodyPr vert="horz" lIns="91440" tIns="45720" rIns="91440" bIns="45720" rtlCol="0" anchor="ctr">
            <a:normAutofit/>
          </a:bodyPr>
          <a:lstStyle/>
          <a:p>
            <a:pPr>
              <a:spcAft>
                <a:spcPts val="600"/>
              </a:spcAft>
            </a:pPr>
            <a:fld id="{98BC602A-79AB-4376-AA29-2E6AEE35CDF7}" type="datetime1">
              <a:rPr lang="en-US" sz="900">
                <a:solidFill>
                  <a:srgbClr val="FFFFFF"/>
                </a:solidFill>
              </a:rPr>
              <a:pPr>
                <a:spcAft>
                  <a:spcPts val="600"/>
                </a:spcAft>
              </a:pPr>
              <a:t>3/13/2026</a:t>
            </a:fld>
            <a:endParaRPr lang="en-US" sz="900">
              <a:solidFill>
                <a:srgbClr val="FFFFFF"/>
              </a:solidFill>
            </a:endParaRPr>
          </a:p>
        </p:txBody>
      </p:sp>
    </p:spTree>
    <p:extLst>
      <p:ext uri="{BB962C8B-B14F-4D97-AF65-F5344CB8AC3E}">
        <p14:creationId xmlns:p14="http://schemas.microsoft.com/office/powerpoint/2010/main" val="369458518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En bild som visar text, skärmbild, Grafik, Teckensnitt&#10;&#10;AI-genererat innehåll kan vara felaktigt.">
            <a:extLst>
              <a:ext uri="{FF2B5EF4-FFF2-40B4-BE49-F238E27FC236}">
                <a16:creationId xmlns:a16="http://schemas.microsoft.com/office/drawing/2014/main" id="{E31A747C-A276-9406-11EC-9B579A8F36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 y="172435"/>
            <a:ext cx="11950700" cy="6513131"/>
          </a:xfrm>
          <a:prstGeom prst="rect">
            <a:avLst/>
          </a:prstGeom>
          <a:noFill/>
        </p:spPr>
      </p:pic>
      <p:sp>
        <p:nvSpPr>
          <p:cNvPr id="2" name="Platshållare för datum 1" hidden="1">
            <a:extLst>
              <a:ext uri="{FF2B5EF4-FFF2-40B4-BE49-F238E27FC236}">
                <a16:creationId xmlns:a16="http://schemas.microsoft.com/office/drawing/2014/main" id="{0462D3A9-57A4-4870-2710-1133E4668F5B}"/>
              </a:ext>
            </a:extLst>
          </p:cNvPr>
          <p:cNvSpPr>
            <a:spLocks noGrp="1"/>
          </p:cNvSpPr>
          <p:nvPr>
            <p:ph type="dt" sz="half" idx="10"/>
          </p:nvPr>
        </p:nvSpPr>
        <p:spPr/>
        <p:txBody>
          <a:bodyPr/>
          <a:lstStyle/>
          <a:p>
            <a:pPr rtl="0">
              <a:spcAft>
                <a:spcPts val="600"/>
              </a:spcAft>
            </a:pPr>
            <a:fld id="{F560C78B-225A-4294-A673-78EDE1B7F9B2}" type="datetime1">
              <a:rPr lang="sv-SE" smtClean="0"/>
              <a:pPr rtl="0">
                <a:spcAft>
                  <a:spcPts val="600"/>
                </a:spcAft>
              </a:pPr>
              <a:t>2026-03-12</a:t>
            </a:fld>
            <a:endParaRPr lang="en-US"/>
          </a:p>
        </p:txBody>
      </p:sp>
    </p:spTree>
    <p:extLst>
      <p:ext uri="{BB962C8B-B14F-4D97-AF65-F5344CB8AC3E}">
        <p14:creationId xmlns:p14="http://schemas.microsoft.com/office/powerpoint/2010/main" val="597209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0BC92C4-6FE6-480A-4F3A-C42D77B19508}"/>
              </a:ext>
            </a:extLst>
          </p:cNvPr>
          <p:cNvSpPr>
            <a:spLocks noGrp="1"/>
          </p:cNvSpPr>
          <p:nvPr>
            <p:ph type="title"/>
          </p:nvPr>
        </p:nvSpPr>
        <p:spPr>
          <a:xfrm>
            <a:off x="838200" y="14605"/>
            <a:ext cx="10515600" cy="1325563"/>
          </a:xfrm>
        </p:spPr>
        <p:txBody>
          <a:bodyPr anchor="ctr">
            <a:normAutofit fontScale="90000"/>
          </a:bodyPr>
          <a:lstStyle/>
          <a:p>
            <a:br>
              <a:rPr lang="sv-SE" dirty="0"/>
            </a:br>
            <a:r>
              <a:rPr lang="sv-SE" sz="4000" b="1" dirty="0" err="1"/>
              <a:t>Agentisk</a:t>
            </a:r>
            <a:r>
              <a:rPr lang="sv-SE" sz="4000" b="1" dirty="0"/>
              <a:t> AI är inte ett teknikskifte – det är en organisatorisk revolution.</a:t>
            </a:r>
            <a:br>
              <a:rPr lang="sv-SE" sz="4000" b="1" dirty="0"/>
            </a:br>
            <a:endParaRPr lang="en-US" sz="4000" b="1" dirty="0"/>
          </a:p>
        </p:txBody>
      </p:sp>
      <p:sp>
        <p:nvSpPr>
          <p:cNvPr id="4" name="Platshållare för datum 3">
            <a:extLst>
              <a:ext uri="{FF2B5EF4-FFF2-40B4-BE49-F238E27FC236}">
                <a16:creationId xmlns:a16="http://schemas.microsoft.com/office/drawing/2014/main" id="{0727736B-77F7-FCDC-EAF0-ACED118894ED}"/>
              </a:ext>
            </a:extLst>
          </p:cNvPr>
          <p:cNvSpPr>
            <a:spLocks noGrp="1"/>
          </p:cNvSpPr>
          <p:nvPr>
            <p:ph type="dt" sz="half" idx="10"/>
          </p:nvPr>
        </p:nvSpPr>
        <p:spPr>
          <a:xfrm>
            <a:off x="838200" y="6356350"/>
            <a:ext cx="2743200" cy="365125"/>
          </a:xfrm>
        </p:spPr>
        <p:txBody>
          <a:bodyPr vert="horz" lIns="91440" tIns="45720" rIns="91440" bIns="45720" rtlCol="0" anchor="ctr">
            <a:normAutofit lnSpcReduction="10000"/>
          </a:bodyPr>
          <a:lstStyle/>
          <a:p>
            <a:pPr>
              <a:spcAft>
                <a:spcPts val="600"/>
              </a:spcAft>
            </a:pPr>
            <a:fld id="{DC238986-F9EE-4527-88E5-D92237308475}" type="datetime1">
              <a:rPr lang="sv-SE" smtClean="0"/>
              <a:pPr>
                <a:spcAft>
                  <a:spcPts val="600"/>
                </a:spcAft>
              </a:pPr>
              <a:t>2026-03-12</a:t>
            </a:fld>
            <a:endParaRPr lang="en-US"/>
          </a:p>
        </p:txBody>
      </p:sp>
      <p:sp>
        <p:nvSpPr>
          <p:cNvPr id="2" name="Rektangel 1">
            <a:extLst>
              <a:ext uri="{FF2B5EF4-FFF2-40B4-BE49-F238E27FC236}">
                <a16:creationId xmlns:a16="http://schemas.microsoft.com/office/drawing/2014/main" id="{78CABD07-EFD4-FCB9-8627-AEB29634BBC0}"/>
              </a:ext>
            </a:extLst>
          </p:cNvPr>
          <p:cNvSpPr/>
          <p:nvPr/>
        </p:nvSpPr>
        <p:spPr>
          <a:xfrm>
            <a:off x="182882" y="1489278"/>
            <a:ext cx="11170918" cy="6810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err="1"/>
              <a:t>Implementeringen</a:t>
            </a:r>
            <a:r>
              <a:rPr lang="en-US" sz="2400" b="1" dirty="0"/>
              <a:t> </a:t>
            </a:r>
            <a:r>
              <a:rPr lang="en-US" sz="2400" b="1" dirty="0" err="1"/>
              <a:t>är</a:t>
            </a:r>
            <a:r>
              <a:rPr lang="en-US" sz="2400" b="1" dirty="0"/>
              <a:t> </a:t>
            </a:r>
            <a:r>
              <a:rPr lang="en-US" sz="2400" b="1" dirty="0" err="1"/>
              <a:t>viktigare</a:t>
            </a:r>
            <a:r>
              <a:rPr lang="en-US" sz="2400" b="1" dirty="0"/>
              <a:t> </a:t>
            </a:r>
            <a:r>
              <a:rPr lang="en-US" sz="2400" b="1" dirty="0" err="1"/>
              <a:t>än</a:t>
            </a:r>
            <a:r>
              <a:rPr lang="en-US" sz="2400" b="1" dirty="0"/>
              <a:t> </a:t>
            </a:r>
            <a:r>
              <a:rPr lang="en-US" sz="2400" b="1" dirty="0" err="1"/>
              <a:t>tekniken</a:t>
            </a:r>
            <a:r>
              <a:rPr lang="en-US" sz="2400" b="1" dirty="0"/>
              <a:t> </a:t>
            </a:r>
            <a:r>
              <a:rPr lang="en-US" sz="2400" b="1" dirty="0" err="1"/>
              <a:t>i</a:t>
            </a:r>
            <a:r>
              <a:rPr lang="en-US" sz="2400" b="1" dirty="0"/>
              <a:t> sig </a:t>
            </a:r>
          </a:p>
        </p:txBody>
      </p:sp>
      <p:sp>
        <p:nvSpPr>
          <p:cNvPr id="3" name="Rektangel 2">
            <a:extLst>
              <a:ext uri="{FF2B5EF4-FFF2-40B4-BE49-F238E27FC236}">
                <a16:creationId xmlns:a16="http://schemas.microsoft.com/office/drawing/2014/main" id="{760AB683-030F-CB1D-263F-1B7F99E29807}"/>
              </a:ext>
            </a:extLst>
          </p:cNvPr>
          <p:cNvSpPr/>
          <p:nvPr/>
        </p:nvSpPr>
        <p:spPr>
          <a:xfrm>
            <a:off x="194006" y="5196202"/>
            <a:ext cx="11170918" cy="11601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0" algn="ctr">
              <a:lnSpc>
                <a:spcPct val="100000"/>
              </a:lnSpc>
            </a:pPr>
            <a:r>
              <a:rPr lang="sv-SE" sz="2400" b="1" dirty="0"/>
              <a:t>AI-agenter ersätter inte mänskligt omdöme – de förstärker det.</a:t>
            </a:r>
            <a:endParaRPr lang="en-US" sz="2400" b="1" dirty="0"/>
          </a:p>
          <a:p>
            <a:pPr lvl="0" algn="ctr">
              <a:lnSpc>
                <a:spcPct val="100000"/>
              </a:lnSpc>
            </a:pPr>
            <a:r>
              <a:rPr lang="sv-SE" sz="1400" dirty="0"/>
              <a:t>De organisationer som vinner är de som behandlar implementeringen inte som ett projekt, utan som en kulturell omvandling.</a:t>
            </a:r>
            <a:endParaRPr lang="en-US" sz="1400" dirty="0"/>
          </a:p>
        </p:txBody>
      </p:sp>
      <p:sp>
        <p:nvSpPr>
          <p:cNvPr id="5" name="Rektangel 4">
            <a:extLst>
              <a:ext uri="{FF2B5EF4-FFF2-40B4-BE49-F238E27FC236}">
                <a16:creationId xmlns:a16="http://schemas.microsoft.com/office/drawing/2014/main" id="{E05A0721-9B28-3A23-0170-8E626E80EDCE}"/>
              </a:ext>
            </a:extLst>
          </p:cNvPr>
          <p:cNvSpPr/>
          <p:nvPr/>
        </p:nvSpPr>
        <p:spPr>
          <a:xfrm>
            <a:off x="194006" y="2491759"/>
            <a:ext cx="11159794" cy="23830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400" b="1" dirty="0"/>
              <a:t>Ett framgångsrikt införande kräver tre saker:</a:t>
            </a:r>
          </a:p>
          <a:p>
            <a:pPr algn="ctr"/>
            <a:endParaRPr lang="en-US" sz="2400" b="1" dirty="0"/>
          </a:p>
          <a:p>
            <a:pPr marL="285750" indent="-285750">
              <a:buFont typeface="Arial" panose="020B0604020202020204" pitchFamily="34" charset="0"/>
              <a:buChar char="•"/>
            </a:pPr>
            <a:r>
              <a:rPr lang="sv-SE" sz="2000" b="1" dirty="0"/>
              <a:t>Ledarskapsanpassning — AI-strategin måste ägas av ledningen, inte delegeras till IT</a:t>
            </a:r>
          </a:p>
          <a:p>
            <a:pPr marL="285750" indent="-285750">
              <a:buFont typeface="Arial" panose="020B0604020202020204" pitchFamily="34" charset="0"/>
              <a:buChar char="•"/>
            </a:pPr>
            <a:r>
              <a:rPr lang="sv-SE" sz="2000" b="1" dirty="0"/>
              <a:t>Förändringsberedskap — Människor behöver förstå varför roller utvecklas, inte bara hur verktyg fungerar</a:t>
            </a:r>
          </a:p>
          <a:p>
            <a:pPr marL="285750" indent="-285750">
              <a:buFont typeface="Arial" panose="020B0604020202020204" pitchFamily="34" charset="0"/>
              <a:buChar char="•"/>
            </a:pPr>
            <a:r>
              <a:rPr lang="sv-SE" sz="2000" b="1" dirty="0"/>
              <a:t>Mätbar implementering — Börja med användningsfall med hög effekt och låg risk och bygg vidare på beprövade resultat</a:t>
            </a:r>
            <a:endParaRPr lang="en-US" sz="2000" b="1" dirty="0"/>
          </a:p>
        </p:txBody>
      </p:sp>
    </p:spTree>
    <p:extLst>
      <p:ext uri="{BB962C8B-B14F-4D97-AF65-F5344CB8AC3E}">
        <p14:creationId xmlns:p14="http://schemas.microsoft.com/office/powerpoint/2010/main" val="3689798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4"/>
          <p:cNvSpPr txBox="1">
            <a:spLocks noGrp="1"/>
          </p:cNvSpPr>
          <p:nvPr>
            <p:ph type="title"/>
          </p:nvPr>
        </p:nvSpPr>
        <p:spPr>
          <a:xfrm>
            <a:off x="415600" y="1587141"/>
            <a:ext cx="11360800" cy="763600"/>
          </a:xfrm>
          <a:prstGeom prst="rect">
            <a:avLst/>
          </a:prstGeom>
        </p:spPr>
        <p:txBody>
          <a:bodyPr spcFirstLastPara="1" wrap="square" lIns="121900" tIns="121900" rIns="121900" bIns="121900" anchor="ctr" anchorCtr="0">
            <a:noAutofit/>
          </a:bodyPr>
          <a:lstStyle/>
          <a:p>
            <a:pPr>
              <a:buNone/>
            </a:pPr>
            <a:r>
              <a:rPr lang="en-SE" sz="2933">
                <a:solidFill>
                  <a:schemeClr val="dk2"/>
                </a:solidFill>
                <a:latin typeface="Source Sans 3 Black"/>
                <a:ea typeface="Source Sans 3 Black"/>
                <a:cs typeface="Source Sans 3 Black"/>
                <a:sym typeface="Source Sans 3 Black"/>
              </a:rPr>
              <a:t>Agentisk AI har oändligt många tillämpningsområden..</a:t>
            </a:r>
            <a:endParaRPr sz="2933">
              <a:solidFill>
                <a:schemeClr val="dk2"/>
              </a:solidFill>
              <a:latin typeface="Source Sans 3 Black"/>
              <a:ea typeface="Source Sans 3 Black"/>
              <a:cs typeface="Source Sans 3 Black"/>
              <a:sym typeface="Source Sans 3 Black"/>
            </a:endParaRPr>
          </a:p>
          <a:p>
            <a:pPr>
              <a:lnSpc>
                <a:spcPct val="115000"/>
              </a:lnSpc>
              <a:buClr>
                <a:schemeClr val="dk1"/>
              </a:buClr>
              <a:buSzPts val="1100"/>
              <a:buNone/>
            </a:pPr>
            <a:r>
              <a:rPr lang="en-SE" sz="1467" i="1">
                <a:solidFill>
                  <a:schemeClr val="accent3"/>
                </a:solidFill>
                <a:latin typeface="Source Sans 3 Medium"/>
                <a:ea typeface="Source Sans 3 Medium"/>
                <a:cs typeface="Source Sans 3 Medium"/>
                <a:sym typeface="Source Sans 3 Medium"/>
              </a:rPr>
              <a:t>Exempel på automation av vanliga arbetsuppgifter inom olika processområden.</a:t>
            </a:r>
            <a:endParaRPr sz="2933">
              <a:solidFill>
                <a:schemeClr val="accent3"/>
              </a:solidFill>
              <a:latin typeface="Source Sans 3 Black"/>
              <a:ea typeface="Source Sans 3 Black"/>
              <a:cs typeface="Source Sans 3 Black"/>
              <a:sym typeface="Source Sans 3 Black"/>
            </a:endParaRPr>
          </a:p>
          <a:p>
            <a:pPr>
              <a:spcBef>
                <a:spcPts val="1067"/>
              </a:spcBef>
              <a:buNone/>
            </a:pPr>
            <a:endParaRPr sz="2933">
              <a:solidFill>
                <a:schemeClr val="dk2"/>
              </a:solidFill>
              <a:latin typeface="Source Sans 3 Black"/>
              <a:ea typeface="Source Sans 3 Black"/>
              <a:cs typeface="Source Sans 3 Black"/>
              <a:sym typeface="Source Sans 3 Black"/>
            </a:endParaRPr>
          </a:p>
          <a:p>
            <a:pPr>
              <a:buNone/>
            </a:pPr>
            <a:endParaRPr sz="2933">
              <a:solidFill>
                <a:schemeClr val="dk2"/>
              </a:solidFill>
              <a:latin typeface="Source Sans 3 Black"/>
              <a:ea typeface="Source Sans 3 Black"/>
              <a:cs typeface="Source Sans 3 Black"/>
              <a:sym typeface="Source Sans 3 Black"/>
            </a:endParaRPr>
          </a:p>
        </p:txBody>
      </p:sp>
      <p:pic>
        <p:nvPicPr>
          <p:cNvPr id="162" name="Google Shape;162;p24"/>
          <p:cNvPicPr preferRelativeResize="0"/>
          <p:nvPr/>
        </p:nvPicPr>
        <p:blipFill>
          <a:blip r:embed="rId3">
            <a:alphaModFix/>
          </a:blip>
          <a:stretch>
            <a:fillRect/>
          </a:stretch>
        </p:blipFill>
        <p:spPr>
          <a:xfrm>
            <a:off x="658634" y="2061833"/>
            <a:ext cx="10176253" cy="418023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8" name="Google Shape;228;p29"/>
          <p:cNvSpPr txBox="1">
            <a:spLocks noGrp="1"/>
          </p:cNvSpPr>
          <p:nvPr>
            <p:ph type="title"/>
          </p:nvPr>
        </p:nvSpPr>
        <p:spPr>
          <a:xfrm>
            <a:off x="415600" y="1507767"/>
            <a:ext cx="11360800" cy="763600"/>
          </a:xfrm>
          <a:prstGeom prst="rect">
            <a:avLst/>
          </a:prstGeom>
        </p:spPr>
        <p:txBody>
          <a:bodyPr spcFirstLastPara="1" wrap="square" lIns="121900" tIns="121900" rIns="121900" bIns="121900" anchor="ctr" anchorCtr="0">
            <a:noAutofit/>
          </a:bodyPr>
          <a:lstStyle/>
          <a:p>
            <a:pPr>
              <a:buNone/>
            </a:pPr>
            <a:r>
              <a:rPr lang="en-SE" sz="2933">
                <a:solidFill>
                  <a:schemeClr val="dk2"/>
                </a:solidFill>
                <a:latin typeface="Source Sans 3 Black"/>
                <a:ea typeface="Source Sans 3 Black"/>
                <a:cs typeface="Source Sans 3 Black"/>
                <a:sym typeface="Source Sans 3 Black"/>
              </a:rPr>
              <a:t>Agent Builder - Överblick</a:t>
            </a:r>
            <a:endParaRPr sz="2933">
              <a:solidFill>
                <a:schemeClr val="dk2"/>
              </a:solidFill>
              <a:latin typeface="Source Sans 3 Black"/>
              <a:ea typeface="Source Sans 3 Black"/>
              <a:cs typeface="Source Sans 3 Black"/>
              <a:sym typeface="Source Sans 3 Black"/>
            </a:endParaRPr>
          </a:p>
          <a:p>
            <a:pPr>
              <a:lnSpc>
                <a:spcPct val="125454"/>
              </a:lnSpc>
              <a:buNone/>
            </a:pPr>
            <a:r>
              <a:rPr lang="en-SE" sz="1467" i="1">
                <a:solidFill>
                  <a:schemeClr val="accent3"/>
                </a:solidFill>
              </a:rPr>
              <a:t>Agent Builder är en open source platform för utveckling, konfigurering och drift av högpresterande AI Agenter.</a:t>
            </a:r>
            <a:endParaRPr sz="1467" i="1">
              <a:solidFill>
                <a:schemeClr val="accent3"/>
              </a:solidFill>
            </a:endParaRPr>
          </a:p>
          <a:p>
            <a:pPr>
              <a:lnSpc>
                <a:spcPct val="125454"/>
              </a:lnSpc>
              <a:spcBef>
                <a:spcPts val="1067"/>
              </a:spcBef>
              <a:spcAft>
                <a:spcPts val="1067"/>
              </a:spcAft>
              <a:buNone/>
            </a:pPr>
            <a:endParaRPr sz="1467" i="1">
              <a:solidFill>
                <a:schemeClr val="accent3"/>
              </a:solidFill>
            </a:endParaRPr>
          </a:p>
        </p:txBody>
      </p:sp>
      <p:sp>
        <p:nvSpPr>
          <p:cNvPr id="229" name="Google Shape;229;p29"/>
          <p:cNvSpPr txBox="1">
            <a:spLocks noGrp="1"/>
          </p:cNvSpPr>
          <p:nvPr>
            <p:ph type="body" idx="1"/>
          </p:nvPr>
        </p:nvSpPr>
        <p:spPr>
          <a:xfrm>
            <a:off x="516067" y="2598896"/>
            <a:ext cx="5801200" cy="3341600"/>
          </a:xfrm>
          <a:prstGeom prst="rect">
            <a:avLst/>
          </a:prstGeom>
        </p:spPr>
        <p:txBody>
          <a:bodyPr spcFirstLastPara="1" wrap="square" lIns="121900" tIns="121900" rIns="121900" bIns="121900" anchor="ctr" anchorCtr="0">
            <a:noAutofit/>
          </a:bodyPr>
          <a:lstStyle/>
          <a:p>
            <a:pPr marL="0" marR="50799" indent="0">
              <a:lnSpc>
                <a:spcPct val="128571"/>
              </a:lnSpc>
              <a:buNone/>
            </a:pPr>
            <a:r>
              <a:rPr lang="en-SE" sz="1333" b="1">
                <a:solidFill>
                  <a:schemeClr val="dk2"/>
                </a:solidFill>
                <a:latin typeface="Source Sans 3"/>
                <a:ea typeface="Source Sans 3"/>
                <a:cs typeface="Source Sans 3"/>
                <a:sym typeface="Source Sans 3"/>
              </a:rPr>
              <a:t>Möjliggör snabbt och enkelt skapande av AI agenter</a:t>
            </a:r>
            <a:endParaRPr sz="1333" b="1">
              <a:solidFill>
                <a:schemeClr val="dk2"/>
              </a:solidFill>
              <a:latin typeface="Source Sans 3"/>
              <a:ea typeface="Source Sans 3"/>
              <a:cs typeface="Source Sans 3"/>
              <a:sym typeface="Source Sans 3"/>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Intuitivt användargränssnitt, low-code / no-code.</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Enkel  integration mot andra IT system med öppna API:er eller genom Airbyte.</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Flexibelt och anpassningsbart för skräddarsydda use-case för kundspecifika processer.</a:t>
            </a:r>
            <a:endParaRPr sz="933">
              <a:solidFill>
                <a:schemeClr val="dk2"/>
              </a:solidFill>
              <a:latin typeface="Source Sans 3 SemiBold"/>
              <a:ea typeface="Source Sans 3 SemiBold"/>
              <a:cs typeface="Source Sans 3 SemiBold"/>
              <a:sym typeface="Source Sans 3 SemiBold"/>
            </a:endParaRPr>
          </a:p>
          <a:p>
            <a:pPr marL="0" marR="50799" indent="0">
              <a:lnSpc>
                <a:spcPct val="128571"/>
              </a:lnSpc>
              <a:buNone/>
            </a:pPr>
            <a:endParaRPr sz="1333" b="1">
              <a:solidFill>
                <a:schemeClr val="dk2"/>
              </a:solidFill>
              <a:latin typeface="Source Sans 3"/>
              <a:ea typeface="Source Sans 3"/>
              <a:cs typeface="Source Sans 3"/>
              <a:sym typeface="Source Sans 3"/>
            </a:endParaRPr>
          </a:p>
          <a:p>
            <a:pPr marL="0" marR="50799" indent="0">
              <a:lnSpc>
                <a:spcPct val="128571"/>
              </a:lnSpc>
              <a:buNone/>
            </a:pPr>
            <a:r>
              <a:rPr lang="en-SE" sz="1333" b="1">
                <a:solidFill>
                  <a:schemeClr val="dk2"/>
                </a:solidFill>
                <a:latin typeface="Source Sans 3"/>
                <a:ea typeface="Source Sans 3"/>
                <a:cs typeface="Source Sans 3"/>
                <a:sym typeface="Source Sans 3"/>
              </a:rPr>
              <a:t>Möter högsta krav på datasäkerhet och regelefterlevna</a:t>
            </a:r>
            <a:endParaRPr sz="1333" b="1">
              <a:solidFill>
                <a:schemeClr val="dk2"/>
              </a:solidFill>
              <a:latin typeface="Source Sans 3"/>
              <a:ea typeface="Source Sans 3"/>
              <a:cs typeface="Source Sans 3"/>
              <a:sym typeface="Source Sans 3"/>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“On-prem” lösning - företagsdata stannar i befintlig  IT miljö utan tredjeparts åtkomst.</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Fungerar off-line, AI agenterna kan arbeta utan Internetuppkoppling.</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Open AI kompatibel lösning med open source komponenter, välj fritt bland språkmodeller.</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Robust lösning med hög tillförlitlighet i utförande av uppgifter, compliant med EU Ai Act.</a:t>
            </a:r>
            <a:endParaRPr sz="933">
              <a:solidFill>
                <a:schemeClr val="dk2"/>
              </a:solidFill>
              <a:latin typeface="Source Sans 3 SemiBold"/>
              <a:ea typeface="Source Sans 3 SemiBold"/>
              <a:cs typeface="Source Sans 3 SemiBold"/>
              <a:sym typeface="Source Sans 3 SemiBold"/>
            </a:endParaRPr>
          </a:p>
          <a:p>
            <a:pPr marL="0" marR="50799" indent="0">
              <a:lnSpc>
                <a:spcPct val="128571"/>
              </a:lnSpc>
              <a:buNone/>
            </a:pPr>
            <a:endParaRPr sz="1333" b="1">
              <a:solidFill>
                <a:schemeClr val="dk2"/>
              </a:solidFill>
              <a:latin typeface="Source Sans 3"/>
              <a:ea typeface="Source Sans 3"/>
              <a:cs typeface="Source Sans 3"/>
              <a:sym typeface="Source Sans 3"/>
            </a:endParaRPr>
          </a:p>
          <a:p>
            <a:pPr marL="0" marR="50799" indent="0">
              <a:lnSpc>
                <a:spcPct val="128571"/>
              </a:lnSpc>
              <a:buNone/>
            </a:pPr>
            <a:r>
              <a:rPr lang="en-SE" sz="1333" b="1">
                <a:solidFill>
                  <a:schemeClr val="dk2"/>
                </a:solidFill>
                <a:latin typeface="Source Sans 3"/>
                <a:ea typeface="Source Sans 3"/>
                <a:cs typeface="Source Sans 3"/>
                <a:sym typeface="Source Sans 3"/>
              </a:rPr>
              <a:t>Skalbar och flexibel för många användare och högt användande</a:t>
            </a:r>
            <a:endParaRPr sz="1333" b="1">
              <a:solidFill>
                <a:schemeClr val="dk2"/>
              </a:solidFill>
              <a:latin typeface="Source Sans 3"/>
              <a:ea typeface="Source Sans 3"/>
              <a:cs typeface="Source Sans 3"/>
              <a:sym typeface="Source Sans 3"/>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Snabba och pålitliga responstider för affärskritiska processer.</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Hanterar alla typer av agenter i en och samma plattform.</a:t>
            </a:r>
            <a:endParaRPr sz="933">
              <a:solidFill>
                <a:schemeClr val="dk2"/>
              </a:solidFill>
              <a:latin typeface="Source Sans 3 SemiBold"/>
              <a:ea typeface="Source Sans 3 SemiBold"/>
              <a:cs typeface="Source Sans 3 SemiBold"/>
              <a:sym typeface="Source Sans 3 SemiBold"/>
            </a:endParaRPr>
          </a:p>
          <a:p>
            <a:pPr marR="50799" indent="-364058">
              <a:lnSpc>
                <a:spcPct val="128571"/>
              </a:lnSpc>
              <a:buClr>
                <a:schemeClr val="dk2"/>
              </a:buClr>
              <a:buSzPts val="700"/>
              <a:buFont typeface="Source Sans 3 SemiBold"/>
              <a:buChar char="●"/>
            </a:pPr>
            <a:r>
              <a:rPr lang="en-SE" sz="933">
                <a:solidFill>
                  <a:schemeClr val="dk2"/>
                </a:solidFill>
                <a:latin typeface="Source Sans 3 SemiBold"/>
                <a:ea typeface="Source Sans 3 SemiBold"/>
                <a:cs typeface="Source Sans 3 SemiBold"/>
                <a:sym typeface="Source Sans 3 SemiBold"/>
              </a:rPr>
              <a:t>Enkel att hantera i komplex IT miljö.</a:t>
            </a:r>
            <a:endParaRPr sz="933">
              <a:solidFill>
                <a:schemeClr val="dk2"/>
              </a:solidFill>
              <a:latin typeface="Source Sans 3 SemiBold"/>
              <a:ea typeface="Source Sans 3 SemiBold"/>
              <a:cs typeface="Source Sans 3 SemiBold"/>
              <a:sym typeface="Source Sans 3 SemiBold"/>
            </a:endParaRPr>
          </a:p>
          <a:p>
            <a:pPr marL="0" indent="0">
              <a:lnSpc>
                <a:spcPct val="115000"/>
              </a:lnSpc>
              <a:buNone/>
            </a:pPr>
            <a:endParaRPr sz="1733">
              <a:solidFill>
                <a:schemeClr val="dk2"/>
              </a:solidFill>
              <a:latin typeface="Source Sans 3 SemiBold"/>
              <a:ea typeface="Source Sans 3 SemiBold"/>
              <a:cs typeface="Source Sans 3 SemiBold"/>
              <a:sym typeface="Source Sans 3 SemiBold"/>
            </a:endParaRPr>
          </a:p>
          <a:p>
            <a:pPr marL="0" indent="0">
              <a:spcBef>
                <a:spcPts val="1067"/>
              </a:spcBef>
              <a:buNone/>
            </a:pPr>
            <a:endParaRPr sz="1733"/>
          </a:p>
        </p:txBody>
      </p:sp>
      <p:pic>
        <p:nvPicPr>
          <p:cNvPr id="230" name="Google Shape;230;p29"/>
          <p:cNvPicPr preferRelativeResize="0"/>
          <p:nvPr/>
        </p:nvPicPr>
        <p:blipFill>
          <a:blip r:embed="rId3">
            <a:alphaModFix/>
          </a:blip>
          <a:stretch>
            <a:fillRect/>
          </a:stretch>
        </p:blipFill>
        <p:spPr>
          <a:xfrm>
            <a:off x="6317267" y="2493250"/>
            <a:ext cx="5315168" cy="2989777"/>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5"/>
          <p:cNvSpPr txBox="1">
            <a:spLocks noGrp="1"/>
          </p:cNvSpPr>
          <p:nvPr>
            <p:ph type="title"/>
          </p:nvPr>
        </p:nvSpPr>
        <p:spPr>
          <a:xfrm>
            <a:off x="415600" y="1523641"/>
            <a:ext cx="11360800" cy="763600"/>
          </a:xfrm>
          <a:prstGeom prst="rect">
            <a:avLst/>
          </a:prstGeom>
        </p:spPr>
        <p:txBody>
          <a:bodyPr spcFirstLastPara="1" wrap="square" lIns="121900" tIns="121900" rIns="121900" bIns="121900" anchor="ctr" anchorCtr="0">
            <a:noAutofit/>
          </a:bodyPr>
          <a:lstStyle/>
          <a:p>
            <a:pPr>
              <a:buNone/>
            </a:pPr>
            <a:r>
              <a:rPr lang="en-SE" sz="2933">
                <a:solidFill>
                  <a:schemeClr val="dk2"/>
                </a:solidFill>
                <a:latin typeface="Source Sans 3 Black"/>
                <a:ea typeface="Source Sans 3 Black"/>
                <a:cs typeface="Source Sans 3 Black"/>
                <a:sym typeface="Source Sans 3 Black"/>
              </a:rPr>
              <a:t>Men också betydande risker och fallgropar..</a:t>
            </a:r>
            <a:endParaRPr sz="2933">
              <a:solidFill>
                <a:schemeClr val="dk2"/>
              </a:solidFill>
              <a:latin typeface="Source Sans 3 Black"/>
              <a:ea typeface="Source Sans 3 Black"/>
              <a:cs typeface="Source Sans 3 Black"/>
              <a:sym typeface="Source Sans 3 Black"/>
            </a:endParaRPr>
          </a:p>
          <a:p>
            <a:pPr>
              <a:lnSpc>
                <a:spcPct val="115000"/>
              </a:lnSpc>
              <a:buClr>
                <a:schemeClr val="dk1"/>
              </a:buClr>
              <a:buSzPts val="1100"/>
              <a:buNone/>
            </a:pPr>
            <a:r>
              <a:rPr lang="en-SE" sz="1467" i="1">
                <a:solidFill>
                  <a:schemeClr val="accent3"/>
                </a:solidFill>
                <a:latin typeface="Source Sans 3 Medium"/>
                <a:ea typeface="Source Sans 3 Medium"/>
                <a:cs typeface="Source Sans 3 Medium"/>
                <a:sym typeface="Source Sans 3 Medium"/>
              </a:rPr>
              <a:t>Att introducera mer komplexa, autonoma AI Agenter i verksamheten skruvar upp risknivån inom ett flertal kritiska områden.</a:t>
            </a:r>
            <a:endParaRPr sz="1467" i="1">
              <a:solidFill>
                <a:schemeClr val="accent3"/>
              </a:solidFill>
              <a:latin typeface="Source Sans 3 Medium"/>
              <a:ea typeface="Source Sans 3 Medium"/>
              <a:cs typeface="Source Sans 3 Medium"/>
              <a:sym typeface="Source Sans 3 Medium"/>
            </a:endParaRPr>
          </a:p>
          <a:p>
            <a:pPr>
              <a:spcBef>
                <a:spcPts val="1067"/>
              </a:spcBef>
              <a:buNone/>
            </a:pPr>
            <a:endParaRPr sz="2933">
              <a:solidFill>
                <a:schemeClr val="dk2"/>
              </a:solidFill>
              <a:latin typeface="Source Sans 3 Black"/>
              <a:ea typeface="Source Sans 3 Black"/>
              <a:cs typeface="Source Sans 3 Black"/>
              <a:sym typeface="Source Sans 3 Black"/>
            </a:endParaRPr>
          </a:p>
        </p:txBody>
      </p:sp>
      <p:sp>
        <p:nvSpPr>
          <p:cNvPr id="169" name="Google Shape;169;p25"/>
          <p:cNvSpPr/>
          <p:nvPr/>
        </p:nvSpPr>
        <p:spPr>
          <a:xfrm>
            <a:off x="2325541" y="2797056"/>
            <a:ext cx="50852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Det finns uppenbara och allvarliga risker med att dela känslig företagsdata till tredje part (t.ex. molnbaserade AI lösningar). Desto fler integrationer desto större risker för intrång.</a:t>
            </a:r>
            <a:endParaRPr sz="933" kern="0">
              <a:solidFill>
                <a:srgbClr val="595959"/>
              </a:solidFill>
              <a:latin typeface="Source Sans 3"/>
              <a:ea typeface="Source Sans 3"/>
              <a:cs typeface="Source Sans 3"/>
              <a:sym typeface="Source Sans 3"/>
            </a:endParaRPr>
          </a:p>
        </p:txBody>
      </p:sp>
      <p:sp>
        <p:nvSpPr>
          <p:cNvPr id="170" name="Google Shape;170;p25"/>
          <p:cNvSpPr/>
          <p:nvPr/>
        </p:nvSpPr>
        <p:spPr>
          <a:xfrm>
            <a:off x="919511" y="2797023"/>
            <a:ext cx="13036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lnSpc>
                <a:spcPct val="115000"/>
              </a:lnSpc>
              <a:buClr>
                <a:srgbClr val="000000"/>
              </a:buClr>
            </a:pPr>
            <a:r>
              <a:rPr lang="en-SE" sz="933" b="1" kern="0">
                <a:solidFill>
                  <a:srgbClr val="595959"/>
                </a:solidFill>
                <a:latin typeface="Source Sans 3"/>
                <a:ea typeface="Source Sans 3"/>
                <a:cs typeface="Source Sans 3"/>
                <a:sym typeface="Source Sans 3"/>
              </a:rPr>
              <a:t>Datasäkerhet</a:t>
            </a:r>
            <a:endParaRPr sz="1200" b="1" kern="0">
              <a:solidFill>
                <a:srgbClr val="595959"/>
              </a:solidFill>
              <a:latin typeface="Source Sans 3"/>
              <a:ea typeface="Source Sans 3"/>
              <a:cs typeface="Source Sans 3"/>
              <a:sym typeface="Source Sans 3"/>
            </a:endParaRPr>
          </a:p>
        </p:txBody>
      </p:sp>
      <p:sp>
        <p:nvSpPr>
          <p:cNvPr id="171" name="Google Shape;171;p25"/>
          <p:cNvSpPr txBox="1"/>
          <p:nvPr/>
        </p:nvSpPr>
        <p:spPr>
          <a:xfrm>
            <a:off x="482067" y="2714309"/>
            <a:ext cx="504800" cy="7636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2533" b="1" kern="0">
                <a:solidFill>
                  <a:srgbClr val="FF0000"/>
                </a:solidFill>
                <a:latin typeface="Source Sans 3"/>
                <a:ea typeface="Source Sans 3"/>
                <a:cs typeface="Source Sans 3"/>
                <a:sym typeface="Source Sans 3"/>
              </a:rPr>
              <a:t>!</a:t>
            </a:r>
            <a:endParaRPr sz="2533" b="1" kern="0">
              <a:solidFill>
                <a:srgbClr val="FF0000"/>
              </a:solidFill>
              <a:latin typeface="Source Sans 3"/>
              <a:ea typeface="Source Sans 3"/>
              <a:cs typeface="Source Sans 3"/>
              <a:sym typeface="Source Sans 3"/>
            </a:endParaRPr>
          </a:p>
        </p:txBody>
      </p:sp>
      <p:sp>
        <p:nvSpPr>
          <p:cNvPr id="172" name="Google Shape;172;p25"/>
          <p:cNvSpPr/>
          <p:nvPr/>
        </p:nvSpPr>
        <p:spPr>
          <a:xfrm>
            <a:off x="2325535" y="3419055"/>
            <a:ext cx="50852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Strikta branschstandarder (EU:s AI-förordning, GDPR, HIPAA, etc.) gör det svårt för många företag att veta när och hur de säkert kan använda molnbaserade AI lösningar.</a:t>
            </a:r>
            <a:endParaRPr sz="933" kern="0">
              <a:solidFill>
                <a:srgbClr val="595959"/>
              </a:solidFill>
              <a:latin typeface="Source Sans 3"/>
              <a:ea typeface="Source Sans 3"/>
              <a:cs typeface="Source Sans 3"/>
              <a:sym typeface="Source Sans 3"/>
            </a:endParaRPr>
          </a:p>
        </p:txBody>
      </p:sp>
      <p:sp>
        <p:nvSpPr>
          <p:cNvPr id="173" name="Google Shape;173;p25"/>
          <p:cNvSpPr/>
          <p:nvPr/>
        </p:nvSpPr>
        <p:spPr>
          <a:xfrm>
            <a:off x="919511" y="3419029"/>
            <a:ext cx="13036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lnSpc>
                <a:spcPct val="115000"/>
              </a:lnSpc>
              <a:buClr>
                <a:srgbClr val="000000"/>
              </a:buClr>
            </a:pPr>
            <a:r>
              <a:rPr lang="en-SE" sz="933" b="1" kern="0">
                <a:solidFill>
                  <a:srgbClr val="595959"/>
                </a:solidFill>
                <a:latin typeface="Source Sans 3"/>
                <a:ea typeface="Source Sans 3"/>
                <a:cs typeface="Source Sans 3"/>
                <a:sym typeface="Source Sans 3"/>
              </a:rPr>
              <a:t>Regelefterlevnad</a:t>
            </a:r>
            <a:endParaRPr sz="1200" b="1" kern="0">
              <a:solidFill>
                <a:srgbClr val="595959"/>
              </a:solidFill>
              <a:latin typeface="Source Sans 3"/>
              <a:ea typeface="Source Sans 3"/>
              <a:cs typeface="Source Sans 3"/>
              <a:sym typeface="Source Sans 3"/>
            </a:endParaRPr>
          </a:p>
        </p:txBody>
      </p:sp>
      <p:sp>
        <p:nvSpPr>
          <p:cNvPr id="174" name="Google Shape;174;p25"/>
          <p:cNvSpPr txBox="1"/>
          <p:nvPr/>
        </p:nvSpPr>
        <p:spPr>
          <a:xfrm>
            <a:off x="482077" y="3372257"/>
            <a:ext cx="504800" cy="7636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2533" b="1" kern="0">
                <a:solidFill>
                  <a:srgbClr val="FF0000"/>
                </a:solidFill>
                <a:latin typeface="Source Sans 3"/>
                <a:ea typeface="Source Sans 3"/>
                <a:cs typeface="Source Sans 3"/>
                <a:sym typeface="Source Sans 3"/>
              </a:rPr>
              <a:t>!</a:t>
            </a:r>
            <a:endParaRPr sz="2533" b="1" kern="0">
              <a:solidFill>
                <a:srgbClr val="FF0000"/>
              </a:solidFill>
              <a:latin typeface="Source Sans 3"/>
              <a:ea typeface="Source Sans 3"/>
              <a:cs typeface="Source Sans 3"/>
              <a:sym typeface="Source Sans 3"/>
            </a:endParaRPr>
          </a:p>
        </p:txBody>
      </p:sp>
      <p:sp>
        <p:nvSpPr>
          <p:cNvPr id="175" name="Google Shape;175;p25"/>
          <p:cNvSpPr/>
          <p:nvPr/>
        </p:nvSpPr>
        <p:spPr>
          <a:xfrm>
            <a:off x="2325535" y="4042597"/>
            <a:ext cx="50852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Agenter kan utföra uppgifter med dålig kvalitet och  fatta beslut på snedvridna data eller felaktiga träningsmodeller, med risk för bias eller fel i beslutslogik som skadar affären eller varumärket.</a:t>
            </a:r>
            <a:endParaRPr sz="933" kern="0">
              <a:solidFill>
                <a:srgbClr val="595959"/>
              </a:solidFill>
              <a:latin typeface="Source Sans 3"/>
              <a:ea typeface="Source Sans 3"/>
              <a:cs typeface="Source Sans 3"/>
              <a:sym typeface="Source Sans 3"/>
            </a:endParaRPr>
          </a:p>
        </p:txBody>
      </p:sp>
      <p:sp>
        <p:nvSpPr>
          <p:cNvPr id="176" name="Google Shape;176;p25"/>
          <p:cNvSpPr/>
          <p:nvPr/>
        </p:nvSpPr>
        <p:spPr>
          <a:xfrm>
            <a:off x="919511" y="4042480"/>
            <a:ext cx="13036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lnSpc>
                <a:spcPct val="115000"/>
              </a:lnSpc>
              <a:buClr>
                <a:srgbClr val="000000"/>
              </a:buClr>
            </a:pPr>
            <a:r>
              <a:rPr lang="en-SE" sz="933" b="1" kern="0">
                <a:solidFill>
                  <a:srgbClr val="595959"/>
                </a:solidFill>
                <a:latin typeface="Source Sans 3"/>
                <a:ea typeface="Source Sans 3"/>
                <a:cs typeface="Source Sans 3"/>
                <a:sym typeface="Source Sans 3"/>
              </a:rPr>
              <a:t>Styrning &amp; kontroll</a:t>
            </a:r>
            <a:endParaRPr sz="1200" b="1" kern="0">
              <a:solidFill>
                <a:srgbClr val="595959"/>
              </a:solidFill>
              <a:latin typeface="Source Sans 3"/>
              <a:ea typeface="Source Sans 3"/>
              <a:cs typeface="Source Sans 3"/>
              <a:sym typeface="Source Sans 3"/>
            </a:endParaRPr>
          </a:p>
        </p:txBody>
      </p:sp>
      <p:sp>
        <p:nvSpPr>
          <p:cNvPr id="177" name="Google Shape;177;p25"/>
          <p:cNvSpPr txBox="1"/>
          <p:nvPr/>
        </p:nvSpPr>
        <p:spPr>
          <a:xfrm>
            <a:off x="482077" y="4011591"/>
            <a:ext cx="504800" cy="7636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2533" b="1" kern="0">
                <a:solidFill>
                  <a:srgbClr val="FF0000"/>
                </a:solidFill>
                <a:latin typeface="Source Sans 3"/>
                <a:ea typeface="Source Sans 3"/>
                <a:cs typeface="Source Sans 3"/>
                <a:sym typeface="Source Sans 3"/>
              </a:rPr>
              <a:t>!</a:t>
            </a:r>
            <a:endParaRPr sz="2533" b="1" kern="0">
              <a:solidFill>
                <a:srgbClr val="FF0000"/>
              </a:solidFill>
              <a:latin typeface="Source Sans 3"/>
              <a:ea typeface="Source Sans 3"/>
              <a:cs typeface="Source Sans 3"/>
              <a:sym typeface="Source Sans 3"/>
            </a:endParaRPr>
          </a:p>
        </p:txBody>
      </p:sp>
      <p:sp>
        <p:nvSpPr>
          <p:cNvPr id="178" name="Google Shape;178;p25"/>
          <p:cNvSpPr/>
          <p:nvPr/>
        </p:nvSpPr>
        <p:spPr>
          <a:xfrm>
            <a:off x="2325535" y="4665927"/>
            <a:ext cx="50852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buSzPts val="1100"/>
            </a:pPr>
            <a:r>
              <a:rPr lang="en-SE" sz="933" kern="0">
                <a:solidFill>
                  <a:srgbClr val="595959"/>
                </a:solidFill>
                <a:latin typeface="Source Sans 3"/>
                <a:ea typeface="Source Sans 3"/>
                <a:cs typeface="Source Sans 3"/>
                <a:sym typeface="Source Sans 3"/>
              </a:rPr>
              <a:t>Framgångsrik AI adoption kräver som alla andra förändringsprojekt god förankring hos ledning och medarbetare, och en organisation som är redo att ändra arbetssätt.</a:t>
            </a:r>
            <a:endParaRPr sz="933" kern="0">
              <a:solidFill>
                <a:srgbClr val="595959"/>
              </a:solidFill>
              <a:latin typeface="Source Sans 3"/>
              <a:ea typeface="Source Sans 3"/>
              <a:cs typeface="Source Sans 3"/>
              <a:sym typeface="Source Sans 3"/>
            </a:endParaRPr>
          </a:p>
        </p:txBody>
      </p:sp>
      <p:sp>
        <p:nvSpPr>
          <p:cNvPr id="179" name="Google Shape;179;p25"/>
          <p:cNvSpPr/>
          <p:nvPr/>
        </p:nvSpPr>
        <p:spPr>
          <a:xfrm>
            <a:off x="919511" y="4665916"/>
            <a:ext cx="13036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lnSpc>
                <a:spcPct val="115000"/>
              </a:lnSpc>
              <a:buClr>
                <a:srgbClr val="000000"/>
              </a:buClr>
            </a:pPr>
            <a:r>
              <a:rPr lang="en-SE" sz="933" b="1" kern="0">
                <a:solidFill>
                  <a:srgbClr val="595959"/>
                </a:solidFill>
                <a:latin typeface="Source Sans 3"/>
                <a:ea typeface="Source Sans 3"/>
                <a:cs typeface="Source Sans 3"/>
                <a:sym typeface="Source Sans 3"/>
              </a:rPr>
              <a:t>Organisation</a:t>
            </a:r>
            <a:endParaRPr sz="1200" b="1" kern="0">
              <a:solidFill>
                <a:srgbClr val="595959"/>
              </a:solidFill>
              <a:latin typeface="Source Sans 3"/>
              <a:ea typeface="Source Sans 3"/>
              <a:cs typeface="Source Sans 3"/>
              <a:sym typeface="Source Sans 3"/>
            </a:endParaRPr>
          </a:p>
        </p:txBody>
      </p:sp>
      <p:sp>
        <p:nvSpPr>
          <p:cNvPr id="180" name="Google Shape;180;p25"/>
          <p:cNvSpPr txBox="1"/>
          <p:nvPr/>
        </p:nvSpPr>
        <p:spPr>
          <a:xfrm>
            <a:off x="482077" y="4635016"/>
            <a:ext cx="504800" cy="7636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2533" b="1" kern="0">
                <a:solidFill>
                  <a:srgbClr val="FF0000"/>
                </a:solidFill>
                <a:latin typeface="Source Sans 3"/>
                <a:ea typeface="Source Sans 3"/>
                <a:cs typeface="Source Sans 3"/>
                <a:sym typeface="Source Sans 3"/>
              </a:rPr>
              <a:t>!</a:t>
            </a:r>
            <a:endParaRPr sz="2533" b="1" kern="0">
              <a:solidFill>
                <a:srgbClr val="FF0000"/>
              </a:solidFill>
              <a:latin typeface="Source Sans 3"/>
              <a:ea typeface="Source Sans 3"/>
              <a:cs typeface="Source Sans 3"/>
              <a:sym typeface="Source Sans 3"/>
            </a:endParaRPr>
          </a:p>
        </p:txBody>
      </p:sp>
      <p:sp>
        <p:nvSpPr>
          <p:cNvPr id="181" name="Google Shape;181;p25"/>
          <p:cNvSpPr/>
          <p:nvPr/>
        </p:nvSpPr>
        <p:spPr>
          <a:xfrm>
            <a:off x="2325535" y="5289356"/>
            <a:ext cx="50852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Komplexa prismodeller med multipla prisobjekt och rörliga licenspriser baserade på  “tokens”,  gör det ofta svårt för företag att estimera löpande kostnader och TCO  för AI agent lösningar.</a:t>
            </a:r>
            <a:endParaRPr sz="933" kern="0">
              <a:solidFill>
                <a:srgbClr val="595959"/>
              </a:solidFill>
              <a:latin typeface="Source Sans 3"/>
              <a:ea typeface="Source Sans 3"/>
              <a:cs typeface="Source Sans 3"/>
              <a:sym typeface="Source Sans 3"/>
            </a:endParaRPr>
          </a:p>
        </p:txBody>
      </p:sp>
      <p:sp>
        <p:nvSpPr>
          <p:cNvPr id="182" name="Google Shape;182;p25"/>
          <p:cNvSpPr/>
          <p:nvPr/>
        </p:nvSpPr>
        <p:spPr>
          <a:xfrm>
            <a:off x="919511" y="5289356"/>
            <a:ext cx="13036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lnSpc>
                <a:spcPct val="115000"/>
              </a:lnSpc>
              <a:buClr>
                <a:srgbClr val="000000"/>
              </a:buClr>
            </a:pPr>
            <a:r>
              <a:rPr lang="en-SE" sz="933" b="1" kern="0">
                <a:solidFill>
                  <a:srgbClr val="595959"/>
                </a:solidFill>
                <a:latin typeface="Source Sans 3"/>
                <a:ea typeface="Source Sans 3"/>
                <a:cs typeface="Source Sans 3"/>
                <a:sym typeface="Source Sans 3"/>
              </a:rPr>
              <a:t>Kostnadskontroll</a:t>
            </a:r>
            <a:endParaRPr sz="1200" b="1" kern="0">
              <a:solidFill>
                <a:srgbClr val="595959"/>
              </a:solidFill>
              <a:latin typeface="Source Sans 3"/>
              <a:ea typeface="Source Sans 3"/>
              <a:cs typeface="Source Sans 3"/>
              <a:sym typeface="Source Sans 3"/>
            </a:endParaRPr>
          </a:p>
        </p:txBody>
      </p:sp>
      <p:sp>
        <p:nvSpPr>
          <p:cNvPr id="183" name="Google Shape;183;p25"/>
          <p:cNvSpPr txBox="1"/>
          <p:nvPr/>
        </p:nvSpPr>
        <p:spPr>
          <a:xfrm>
            <a:off x="482077" y="5258457"/>
            <a:ext cx="504800" cy="7636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2533" b="1" kern="0">
                <a:solidFill>
                  <a:srgbClr val="FF0000"/>
                </a:solidFill>
                <a:latin typeface="Source Sans 3"/>
                <a:ea typeface="Source Sans 3"/>
                <a:cs typeface="Source Sans 3"/>
                <a:sym typeface="Source Sans 3"/>
              </a:rPr>
              <a:t>!</a:t>
            </a:r>
            <a:endParaRPr sz="2533" b="1" kern="0">
              <a:solidFill>
                <a:srgbClr val="FF0000"/>
              </a:solidFill>
              <a:latin typeface="Source Sans 3"/>
              <a:ea typeface="Source Sans 3"/>
              <a:cs typeface="Source Sans 3"/>
              <a:sym typeface="Source Sans 3"/>
            </a:endParaRPr>
          </a:p>
        </p:txBody>
      </p:sp>
      <p:sp>
        <p:nvSpPr>
          <p:cNvPr id="184" name="Google Shape;184;p25"/>
          <p:cNvSpPr/>
          <p:nvPr/>
        </p:nvSpPr>
        <p:spPr>
          <a:xfrm>
            <a:off x="7539904" y="2796456"/>
            <a:ext cx="32588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Strikt kontroll på vilka som har access till din data.</a:t>
            </a:r>
            <a:endParaRPr sz="933" kern="0">
              <a:solidFill>
                <a:srgbClr val="595959"/>
              </a:solidFill>
              <a:latin typeface="Source Sans 3"/>
              <a:ea typeface="Source Sans 3"/>
              <a:cs typeface="Source Sans 3"/>
              <a:sym typeface="Source Sans 3"/>
            </a:endParaRPr>
          </a:p>
        </p:txBody>
      </p:sp>
      <p:sp>
        <p:nvSpPr>
          <p:cNvPr id="185" name="Google Shape;185;p25"/>
          <p:cNvSpPr/>
          <p:nvPr/>
        </p:nvSpPr>
        <p:spPr>
          <a:xfrm>
            <a:off x="7539900" y="3418455"/>
            <a:ext cx="32588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Etablera intern AI policy. DPA:er. </a:t>
            </a:r>
            <a:endParaRPr sz="933" kern="0">
              <a:solidFill>
                <a:srgbClr val="595959"/>
              </a:solidFill>
              <a:latin typeface="Source Sans 3"/>
              <a:ea typeface="Source Sans 3"/>
              <a:cs typeface="Source Sans 3"/>
              <a:sym typeface="Source Sans 3"/>
            </a:endParaRPr>
          </a:p>
        </p:txBody>
      </p:sp>
      <p:sp>
        <p:nvSpPr>
          <p:cNvPr id="186" name="Google Shape;186;p25"/>
          <p:cNvSpPr/>
          <p:nvPr/>
        </p:nvSpPr>
        <p:spPr>
          <a:xfrm>
            <a:off x="7539900" y="4041997"/>
            <a:ext cx="32588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“Guard rails”. Transaktionssäkerhet. Audit-trails. Åtkomstkontroll. Övervakning.</a:t>
            </a:r>
            <a:endParaRPr sz="933" kern="0">
              <a:solidFill>
                <a:srgbClr val="595959"/>
              </a:solidFill>
              <a:latin typeface="Source Sans 3"/>
              <a:ea typeface="Source Sans 3"/>
              <a:cs typeface="Source Sans 3"/>
              <a:sym typeface="Source Sans 3"/>
            </a:endParaRPr>
          </a:p>
        </p:txBody>
      </p:sp>
      <p:sp>
        <p:nvSpPr>
          <p:cNvPr id="187" name="Google Shape;187;p25"/>
          <p:cNvSpPr/>
          <p:nvPr/>
        </p:nvSpPr>
        <p:spPr>
          <a:xfrm>
            <a:off x="7539900" y="4665327"/>
            <a:ext cx="32588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buSzPts val="1100"/>
            </a:pPr>
            <a:r>
              <a:rPr lang="en-SE" sz="933" kern="0">
                <a:solidFill>
                  <a:srgbClr val="595959"/>
                </a:solidFill>
                <a:latin typeface="Source Sans 3"/>
                <a:ea typeface="Source Sans 3"/>
                <a:cs typeface="Source Sans 3"/>
                <a:sym typeface="Source Sans 3"/>
              </a:rPr>
              <a:t>Informera. Förankra. Skapa förtroende. Förändringsledning.Övervakning (human-in-the-loop).</a:t>
            </a:r>
            <a:endParaRPr sz="933" kern="0">
              <a:solidFill>
                <a:srgbClr val="595959"/>
              </a:solidFill>
              <a:latin typeface="Source Sans 3"/>
              <a:ea typeface="Source Sans 3"/>
              <a:cs typeface="Source Sans 3"/>
              <a:sym typeface="Source Sans 3"/>
            </a:endParaRPr>
          </a:p>
        </p:txBody>
      </p:sp>
      <p:sp>
        <p:nvSpPr>
          <p:cNvPr id="188" name="Google Shape;188;p25"/>
          <p:cNvSpPr/>
          <p:nvPr/>
        </p:nvSpPr>
        <p:spPr>
          <a:xfrm>
            <a:off x="7539900" y="5288756"/>
            <a:ext cx="3258800" cy="505200"/>
          </a:xfrm>
          <a:prstGeom prst="round1Rect">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pPr>
            <a:r>
              <a:rPr lang="en-SE" sz="933" kern="0">
                <a:solidFill>
                  <a:srgbClr val="595959"/>
                </a:solidFill>
                <a:latin typeface="Source Sans 3"/>
                <a:ea typeface="Source Sans 3"/>
                <a:cs typeface="Source Sans 3"/>
                <a:sym typeface="Source Sans 3"/>
              </a:rPr>
              <a:t>Fast kostnad för infrastruktur. Transparens i villkor.</a:t>
            </a:r>
            <a:endParaRPr sz="933" kern="0">
              <a:solidFill>
                <a:srgbClr val="595959"/>
              </a:solidFill>
              <a:latin typeface="Source Sans 3"/>
              <a:ea typeface="Source Sans 3"/>
              <a:cs typeface="Source Sans 3"/>
              <a:sym typeface="Source Sans 3"/>
            </a:endParaRPr>
          </a:p>
        </p:txBody>
      </p:sp>
      <p:sp>
        <p:nvSpPr>
          <p:cNvPr id="189" name="Google Shape;189;p25"/>
          <p:cNvSpPr txBox="1"/>
          <p:nvPr/>
        </p:nvSpPr>
        <p:spPr>
          <a:xfrm>
            <a:off x="869233" y="2322689"/>
            <a:ext cx="1236400" cy="2688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1333" kern="0">
                <a:solidFill>
                  <a:srgbClr val="000000"/>
                </a:solidFill>
                <a:latin typeface="Source Sans 3 Medium"/>
                <a:ea typeface="Source Sans 3 Medium"/>
                <a:cs typeface="Source Sans 3 Medium"/>
                <a:sym typeface="Source Sans 3 Medium"/>
              </a:rPr>
              <a:t>Riskområde</a:t>
            </a:r>
            <a:endParaRPr sz="1333" kern="0">
              <a:solidFill>
                <a:srgbClr val="000000"/>
              </a:solidFill>
              <a:latin typeface="Source Sans 3 Medium"/>
              <a:ea typeface="Source Sans 3 Medium"/>
              <a:cs typeface="Source Sans 3 Medium"/>
              <a:sym typeface="Source Sans 3 Medium"/>
            </a:endParaRPr>
          </a:p>
        </p:txBody>
      </p:sp>
      <p:sp>
        <p:nvSpPr>
          <p:cNvPr id="190" name="Google Shape;190;p25"/>
          <p:cNvSpPr txBox="1"/>
          <p:nvPr/>
        </p:nvSpPr>
        <p:spPr>
          <a:xfrm>
            <a:off x="2342833" y="2322689"/>
            <a:ext cx="1236400" cy="2688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1333" kern="0">
                <a:solidFill>
                  <a:srgbClr val="000000"/>
                </a:solidFill>
                <a:latin typeface="Source Sans 3 Medium"/>
                <a:ea typeface="Source Sans 3 Medium"/>
                <a:cs typeface="Source Sans 3 Medium"/>
                <a:sym typeface="Source Sans 3 Medium"/>
              </a:rPr>
              <a:t>Fallgropar</a:t>
            </a:r>
            <a:endParaRPr sz="1333" kern="0">
              <a:solidFill>
                <a:srgbClr val="000000"/>
              </a:solidFill>
              <a:latin typeface="Source Sans 3 Medium"/>
              <a:ea typeface="Source Sans 3 Medium"/>
              <a:cs typeface="Source Sans 3 Medium"/>
              <a:sym typeface="Source Sans 3 Medium"/>
            </a:endParaRPr>
          </a:p>
        </p:txBody>
      </p:sp>
      <p:sp>
        <p:nvSpPr>
          <p:cNvPr id="191" name="Google Shape;191;p25"/>
          <p:cNvSpPr txBox="1"/>
          <p:nvPr/>
        </p:nvSpPr>
        <p:spPr>
          <a:xfrm>
            <a:off x="7539900" y="2322689"/>
            <a:ext cx="1236400" cy="2688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SE" sz="1333" kern="0">
                <a:solidFill>
                  <a:srgbClr val="000000"/>
                </a:solidFill>
                <a:latin typeface="Source Sans 3 Medium"/>
                <a:ea typeface="Source Sans 3 Medium"/>
                <a:cs typeface="Source Sans 3 Medium"/>
                <a:sym typeface="Source Sans 3 Medium"/>
              </a:rPr>
              <a:t>Mitigering</a:t>
            </a:r>
            <a:endParaRPr sz="1333" kern="0">
              <a:solidFill>
                <a:srgbClr val="000000"/>
              </a:solidFill>
              <a:latin typeface="Source Sans 3 Medium"/>
              <a:ea typeface="Source Sans 3 Medium"/>
              <a:cs typeface="Source Sans 3 Medium"/>
              <a:sym typeface="Source Sans 3 Medium"/>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PRESENTATION_ID" val="743f4de6-3c39-46ce-8b6b-60a0bf894c7c"/>
  <p:tag name="SLIDO_EVENT_UUID" val="86b9e601-d5e7-47fd-af04-a17a23f52250"/>
  <p:tag name="SLIDO_EVENT_SECTION_UUID" val="70e4d3fd-ff30-49d7-8118-f3c64a33d508"/>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zMzNTM2ODB9"/>
  <p:tag name="SLIDO_TYPE" val="SlidoPoll"/>
  <p:tag name="SLIDO_POLL_UUID" val="42461ce9-b0e9-4c9e-8287-341f7068bb78"/>
  <p:tag name="SLIDO_TIMELINE" val="W3sicG9sbFF1ZXN0aW9uVXVpZCI6IjJlNzYzYmFkLTJmNzUtNDMyNy1hZGYwLTVhMjI5M2NkNTlmZS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NzMzNTM2ODB9"/>
  <p:tag name="SLIDO_TYPE" val="SlidoPoll"/>
  <p:tag name="SLIDO_POLL_UUID" val="a37c2a97-9bb2-494a-9a18-9493029a2e49"/>
  <p:tag name="SLIDO_TIMELINE" val="W3sicG9sbFF1ZXN0aW9uVXVpZCI6ImMyYzVhMTAzLTdiODEtNDZkNy1iNjU2LWU1YjQxMjc1YzhhYy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NzMzNTM2ODB9"/>
  <p:tag name="SLIDO_TYPE" val="SlidoPoll"/>
  <p:tag name="SLIDO_POLL_UUID" val="e41fa751-67af-40dc-a542-50157da8ef56"/>
  <p:tag name="SLIDO_TIMELINE" val="W3sicG9sbFF1ZXN0aW9uVXVpZCI6ImE2NWU5MjhjLTBjZjktNDJiZi1iNjFjLTBkN2E4NjNjNjk4ZC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ange upplevelse">
  <a:themeElements>
    <a:clrScheme name="Orange Experience">
      <a:dk1>
        <a:srgbClr val="131313"/>
      </a:dk1>
      <a:lt1>
        <a:sysClr val="window" lastClr="FFFFFF"/>
      </a:lt1>
      <a:dk2>
        <a:srgbClr val="444742"/>
      </a:dk2>
      <a:lt2>
        <a:srgbClr val="EDECE9"/>
      </a:lt2>
      <a:accent1>
        <a:srgbClr val="ED6845"/>
      </a:accent1>
      <a:accent2>
        <a:srgbClr val="F48A56"/>
      </a:accent2>
      <a:accent3>
        <a:srgbClr val="9FA295"/>
      </a:accent3>
      <a:accent4>
        <a:srgbClr val="5B6E74"/>
      </a:accent4>
      <a:accent5>
        <a:srgbClr val="6E7868"/>
      </a:accent5>
      <a:accent6>
        <a:srgbClr val="A1AAAA"/>
      </a:accent6>
      <a:hlink>
        <a:srgbClr val="F05814"/>
      </a:hlink>
      <a:folHlink>
        <a:srgbClr val="E99401"/>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F9d83c1ff-ef4e-4dff-b1be-20b0ee48a10670dd2562_Win32-5cd2f1408e06" id="{CC0256D1-FAA2-4932-9741-1F65F36F893C}" vid="{A8B16FA4-D092-4AA4-8752-66B0653DF0C4}"/>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12a5084-f3d7-4e5b-b54e-509e727237d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8F35F8F07633FD4EB77A8C5B462340FD" ma:contentTypeVersion="5" ma:contentTypeDescription="Skapa ett nytt dokument." ma:contentTypeScope="" ma:versionID="ee8274a9c3c6ab7e96b867129a01e8d2">
  <xsd:schema xmlns:xsd="http://www.w3.org/2001/XMLSchema" xmlns:xs="http://www.w3.org/2001/XMLSchema" xmlns:p="http://schemas.microsoft.com/office/2006/metadata/properties" xmlns:ns3="312a5084-f3d7-4e5b-b54e-509e727237d7" targetNamespace="http://schemas.microsoft.com/office/2006/metadata/properties" ma:root="true" ma:fieldsID="aaa7329da5877b7eb477b6084205018b" ns3:_="">
    <xsd:import namespace="312a5084-f3d7-4e5b-b54e-509e727237d7"/>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2a5084-f3d7-4e5b-b54e-509e727237d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0022D6-ADF6-4D6E-B89D-1B41E72F4A3E}">
  <ds:schemaRefs>
    <ds:schemaRef ds:uri="http://schemas.openxmlformats.org/package/2006/metadata/core-properties"/>
    <ds:schemaRef ds:uri="http://purl.org/dc/elements/1.1/"/>
    <ds:schemaRef ds:uri="http://schemas.microsoft.com/office/2006/metadata/properties"/>
    <ds:schemaRef ds:uri="312a5084-f3d7-4e5b-b54e-509e727237d7"/>
    <ds:schemaRef ds:uri="http://schemas.microsoft.com/office/infopath/2007/PartnerControls"/>
    <ds:schemaRef ds:uri="http://schemas.microsoft.com/office/2006/documentManagement/types"/>
    <ds:schemaRef ds:uri="http://purl.org/dc/dcmitype/"/>
    <ds:schemaRef ds:uri="http://www.w3.org/XML/1998/namespace"/>
    <ds:schemaRef ds:uri="http://purl.org/dc/terms/"/>
  </ds:schemaRefs>
</ds:datastoreItem>
</file>

<file path=customXml/itemProps2.xml><?xml version="1.0" encoding="utf-8"?>
<ds:datastoreItem xmlns:ds="http://schemas.openxmlformats.org/officeDocument/2006/customXml" ds:itemID="{97B5DB4C-77F2-419A-83E1-7A98DCF121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2a5084-f3d7-4e5b-b54e-509e72723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0A6160-3AF8-44D4-9280-BE268A064C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19618</TotalTime>
  <Words>5223</Words>
  <Application>Microsoft Office PowerPoint</Application>
  <PresentationFormat>Bredbild</PresentationFormat>
  <Paragraphs>531</Paragraphs>
  <Slides>31</Slides>
  <Notes>26</Notes>
  <HiddenSlides>1</HiddenSlides>
  <MMClips>0</MMClips>
  <ScaleCrop>false</ScaleCrop>
  <HeadingPairs>
    <vt:vector size="6" baseType="variant">
      <vt:variant>
        <vt:lpstr>Använt teckensnitt</vt:lpstr>
      </vt:variant>
      <vt:variant>
        <vt:i4>11</vt:i4>
      </vt:variant>
      <vt:variant>
        <vt:lpstr>Tema</vt:lpstr>
      </vt:variant>
      <vt:variant>
        <vt:i4>3</vt:i4>
      </vt:variant>
      <vt:variant>
        <vt:lpstr>Bildrubriker</vt:lpstr>
      </vt:variant>
      <vt:variant>
        <vt:i4>31</vt:i4>
      </vt:variant>
    </vt:vector>
  </HeadingPairs>
  <TitlesOfParts>
    <vt:vector size="45" baseType="lpstr">
      <vt:lpstr>Aptos</vt:lpstr>
      <vt:lpstr>Aptos Display</vt:lpstr>
      <vt:lpstr>Arial</vt:lpstr>
      <vt:lpstr>Calibri</vt:lpstr>
      <vt:lpstr>Oswald SemiBold</vt:lpstr>
      <vt:lpstr>Source Sans 3</vt:lpstr>
      <vt:lpstr>Source Sans 3 Black</vt:lpstr>
      <vt:lpstr>Source Sans 3 Medium</vt:lpstr>
      <vt:lpstr>Source Sans 3 SemiBold</vt:lpstr>
      <vt:lpstr>Times New Roman</vt:lpstr>
      <vt:lpstr>Univers Condensed Light</vt:lpstr>
      <vt:lpstr>Office-tema</vt:lpstr>
      <vt:lpstr>Office Theme</vt:lpstr>
      <vt:lpstr>Orange upplevelse</vt:lpstr>
      <vt:lpstr>PV ADVISORY Inspirations Workshop </vt:lpstr>
      <vt:lpstr>PowerPoint-presentation</vt:lpstr>
      <vt:lpstr>PowerPoint-presentation</vt:lpstr>
      <vt:lpstr>PowerPoint-presentation</vt:lpstr>
      <vt:lpstr>PowerPoint-presentation</vt:lpstr>
      <vt:lpstr>En översikt av AI</vt:lpstr>
      <vt:lpstr>Exempel på generativ AI i praktiken</vt:lpstr>
      <vt:lpstr>PowerPoint-presentation</vt:lpstr>
      <vt:lpstr>Paralleller mellan elektrifiering och AI-revolutionen</vt:lpstr>
      <vt:lpstr>PowerPoint-presentation</vt:lpstr>
      <vt:lpstr>PowerPoint-presentation</vt:lpstr>
      <vt:lpstr>PowerPoint-presentation</vt:lpstr>
      <vt:lpstr>PowerPoint-presentation</vt:lpstr>
      <vt:lpstr>PowerPoint-presentation</vt:lpstr>
      <vt:lpstr>Bara början på resan</vt:lpstr>
      <vt:lpstr>PowerPoint-presentation</vt:lpstr>
      <vt:lpstr>Vikten av bra promptning</vt:lpstr>
      <vt:lpstr>Exercise 1</vt:lpstr>
      <vt:lpstr>PowerPoint-presentation</vt:lpstr>
      <vt:lpstr>PowerPoint-presentation</vt:lpstr>
      <vt:lpstr>PowerPoint-presentation</vt:lpstr>
      <vt:lpstr>PowerPoint-presentation</vt:lpstr>
      <vt:lpstr>PowerPoint-presentation</vt:lpstr>
      <vt:lpstr>PowerPoint-presentation</vt:lpstr>
      <vt:lpstr>PowerPoint-presentation</vt:lpstr>
      <vt:lpstr>Vad gör agentisk AI?</vt:lpstr>
      <vt:lpstr>PowerPoint-presentation</vt:lpstr>
      <vt:lpstr> Agentisk AI är inte ett teknikskifte – det är en organisatorisk revolution. </vt:lpstr>
      <vt:lpstr>Agentisk AI har oändligt många tillämpningsområden.. Exempel på automation av vanliga arbetsuppgifter inom olika processområden.  </vt:lpstr>
      <vt:lpstr>Agent Builder - Överblick Agent Builder är en open source platform för utveckling, konfigurering och drift av högpresterande AI Agenter. </vt:lpstr>
      <vt:lpstr>Men också betydande risker och fallgropar.. Att introducera mer komplexa, autonoma AI Agenter i verksamheten skruvar upp risknivån inom ett flertal kritiska områden.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Fredrik Thuresson</dc:creator>
  <cp:lastModifiedBy>Fredrik Thuresson</cp:lastModifiedBy>
  <cp:revision>5</cp:revision>
  <cp:lastPrinted>2026-01-15T22:14:36Z</cp:lastPrinted>
  <dcterms:created xsi:type="dcterms:W3CDTF">2025-08-22T08:01:16Z</dcterms:created>
  <dcterms:modified xsi:type="dcterms:W3CDTF">2026-03-13T00:50:41Z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0x0101008F35F8F07633FD4EB77A8C5B462340FD</vt:lpwstr>
  </property>
</Properties>
</file>